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42"/>
  </p:notesMasterIdLst>
  <p:sldIdLst>
    <p:sldId id="256" r:id="rId2"/>
    <p:sldId id="259" r:id="rId3"/>
    <p:sldId id="408" r:id="rId4"/>
    <p:sldId id="409" r:id="rId5"/>
    <p:sldId id="410" r:id="rId6"/>
    <p:sldId id="411" r:id="rId7"/>
    <p:sldId id="412" r:id="rId8"/>
    <p:sldId id="413" r:id="rId9"/>
    <p:sldId id="414" r:id="rId10"/>
    <p:sldId id="417" r:id="rId11"/>
    <p:sldId id="418" r:id="rId12"/>
    <p:sldId id="420" r:id="rId13"/>
    <p:sldId id="421" r:id="rId14"/>
    <p:sldId id="415" r:id="rId15"/>
    <p:sldId id="406" r:id="rId16"/>
    <p:sldId id="416" r:id="rId17"/>
    <p:sldId id="404" r:id="rId18"/>
    <p:sldId id="407" r:id="rId19"/>
    <p:sldId id="332" r:id="rId20"/>
    <p:sldId id="334" r:id="rId21"/>
    <p:sldId id="335" r:id="rId22"/>
    <p:sldId id="399" r:id="rId23"/>
    <p:sldId id="402" r:id="rId24"/>
    <p:sldId id="366" r:id="rId25"/>
    <p:sldId id="367" r:id="rId26"/>
    <p:sldId id="368" r:id="rId27"/>
    <p:sldId id="369" r:id="rId28"/>
    <p:sldId id="374" r:id="rId29"/>
    <p:sldId id="373" r:id="rId30"/>
    <p:sldId id="375" r:id="rId31"/>
    <p:sldId id="372" r:id="rId32"/>
    <p:sldId id="400" r:id="rId33"/>
    <p:sldId id="328" r:id="rId34"/>
    <p:sldId id="395" r:id="rId35"/>
    <p:sldId id="396" r:id="rId36"/>
    <p:sldId id="397" r:id="rId37"/>
    <p:sldId id="398" r:id="rId38"/>
    <p:sldId id="401" r:id="rId39"/>
    <p:sldId id="419" r:id="rId40"/>
    <p:sldId id="26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FFFF"/>
    <a:srgbClr val="FF00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754" autoAdjust="0"/>
    <p:restoredTop sz="94660"/>
  </p:normalViewPr>
  <p:slideViewPr>
    <p:cSldViewPr snapToGrid="0">
      <p:cViewPr>
        <p:scale>
          <a:sx n="62" d="100"/>
          <a:sy n="62" d="100"/>
        </p:scale>
        <p:origin x="144" y="1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D7D83-D401-9A49-861D-A02E2788C764}" type="datetimeFigureOut">
              <a:rPr lang="en-US" smtClean="0"/>
              <a:t>2/23/25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6AFEF-5B50-AD45-8E89-F62EC9932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22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D110-B33C-3E49-B5DC-7F1369944E6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477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01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742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10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4859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535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D110-B33C-3E49-B5DC-7F1369944E6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175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958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D110-B33C-3E49-B5DC-7F1369944E6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870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D110-B33C-3E49-B5DC-7F1369944E6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477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708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492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877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462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D110-B33C-3E49-B5DC-7F1369944E6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90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900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455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9A4-6E61-4AF5-9711-A3D313611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2409479"/>
            <a:ext cx="11391065" cy="89358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B255B-D275-45F6-ACB5-BBD491BB4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3848999"/>
            <a:ext cx="1139106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8934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  <a:lvl2pPr>
              <a:defRPr>
                <a:solidFill>
                  <a:srgbClr val="444445"/>
                </a:solidFill>
              </a:defRPr>
            </a:lvl2pPr>
            <a:lvl3pPr>
              <a:defRPr>
                <a:solidFill>
                  <a:srgbClr val="444445"/>
                </a:solidFill>
              </a:defRPr>
            </a:lvl3pPr>
            <a:lvl4pPr>
              <a:defRPr>
                <a:solidFill>
                  <a:srgbClr val="444445"/>
                </a:solidFill>
              </a:defRPr>
            </a:lvl4pPr>
            <a:lvl5pP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951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569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tx1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tx1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tx1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tx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7234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5685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tutor.com/visualize.html#code=str1%20%3D%20%22abcd%22%0Astr2%20%3D%20str1%0Astr1%20%3D%20str1%2B%22e%22%0A%0Alst1%20%3D%20%5B11,%2012,%2013,%2014,%2015,%2016,%2027%5D%0Alst2%20%3D%20lst1%0Alst1%5B-1%5D%20%3D%2018&amp;cumulative=false&amp;curInstr=0&amp;heapPrimitives=false&amp;mode=display&amp;origin=opt-frontend.js&amp;py=3&amp;rawInputLstJSON=%5B%5D&amp;textReferences=fals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inyurl.com/aps106alias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tutor.com/visualize.html#code=lst1%20%3D%20%5B11,%2012,%2013,%2014,%2015,%2016,%2027%5D%0Alst2%20%3D%20lst1%0Alst1%5B-1%5D%20%3D%2017%0A%0Alst3%20%3D%20list%28lst1%29%0Alst4%20%3D%20lst1%5B%3A%5D&amp;cumulative=false&amp;curInstr=0&amp;heapPrimitives=false&amp;mode=display&amp;origin=opt-frontend.js&amp;py=3&amp;rawInputLstJSON=%5B%5D&amp;textReferences=fals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nti.com/bldrkshx7mcz" TargetMode="External"/><Relationship Id="rId7" Type="http://schemas.openxmlformats.org/officeDocument/2006/relationships/image" Target="../media/image32.png"/><Relationship Id="rId2" Type="http://schemas.openxmlformats.org/officeDocument/2006/relationships/hyperlink" Target="http://www.menti.com/" TargetMode="Externa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31.png"/><Relationship Id="rId4" Type="http://schemas.openxmlformats.org/officeDocument/2006/relationships/hyperlink" Target="https://www.menti.com/alcdc2vk9yen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Lists: indexing and slicing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7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7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CDC46C-0E84-6D24-51BA-CC7B2C2CAC43}"/>
              </a:ext>
            </a:extLst>
          </p:cNvPr>
          <p:cNvSpPr txBox="1"/>
          <p:nvPr/>
        </p:nvSpPr>
        <p:spPr>
          <a:xfrm>
            <a:off x="335947" y="4426565"/>
            <a:ext cx="7580601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C99FF"/>
                </a:solidFill>
              </a:rPr>
              <a:t>While waiting, open the </a:t>
            </a:r>
            <a:r>
              <a:rPr lang="en-US" sz="2000" b="1" dirty="0" err="1">
                <a:solidFill>
                  <a:srgbClr val="CC99FF"/>
                </a:solidFill>
              </a:rPr>
              <a:t>Jupyter</a:t>
            </a:r>
            <a:r>
              <a:rPr lang="en-US" sz="2000" b="1" dirty="0">
                <a:solidFill>
                  <a:srgbClr val="CC99FF"/>
                </a:solidFill>
              </a:rPr>
              <a:t> Notebook for today’s lecture</a:t>
            </a:r>
          </a:p>
          <a:p>
            <a:endParaRPr lang="en-US" sz="2000" b="1" dirty="0">
              <a:solidFill>
                <a:srgbClr val="CC99FF"/>
              </a:solidFill>
            </a:endParaRPr>
          </a:p>
          <a:p>
            <a:r>
              <a:rPr lang="en-US" sz="1600" b="1" dirty="0">
                <a:solidFill>
                  <a:srgbClr val="CC99FF"/>
                </a:solidFill>
              </a:rPr>
              <a:t>Upcoming</a:t>
            </a:r>
            <a:r>
              <a:rPr lang="en-US" sz="1600" dirty="0">
                <a:solidFill>
                  <a:srgbClr val="CC99FF"/>
                </a:solidFill>
              </a:rPr>
              <a:t>.</a:t>
            </a:r>
            <a:endParaRPr lang="en-US" sz="1600" dirty="0">
              <a:solidFill>
                <a:srgbClr val="66FF99"/>
              </a:solidFill>
            </a:endParaRPr>
          </a:p>
          <a:p>
            <a:pPr marL="285750" indent="-285750">
              <a:buClr>
                <a:srgbClr val="CC99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66FF99"/>
                </a:solidFill>
              </a:rPr>
              <a:t>Lab 5 Released Thursday 6:00 pm</a:t>
            </a:r>
            <a:r>
              <a:rPr lang="en-US" sz="1600" dirty="0">
                <a:solidFill>
                  <a:srgbClr val="CC99FF"/>
                </a:solidFill>
              </a:rPr>
              <a:t>.</a:t>
            </a:r>
            <a:endParaRPr lang="en-US" sz="1600" dirty="0">
              <a:solidFill>
                <a:srgbClr val="66FF99"/>
              </a:solidFill>
            </a:endParaRPr>
          </a:p>
          <a:p>
            <a:pPr marL="285750" indent="-285750">
              <a:buClr>
                <a:srgbClr val="CC99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66FF99"/>
                </a:solidFill>
              </a:rPr>
              <a:t>Reflection 7 Released Friday 6:00 pm</a:t>
            </a:r>
            <a:r>
              <a:rPr lang="en-US" sz="1600" dirty="0">
                <a:solidFill>
                  <a:srgbClr val="CC99FF"/>
                </a:solidFill>
              </a:rPr>
              <a:t>.</a:t>
            </a:r>
            <a:endParaRPr lang="en-US" sz="1600" dirty="0">
              <a:solidFill>
                <a:srgbClr val="66FF99"/>
              </a:solidFill>
            </a:endParaRPr>
          </a:p>
          <a:p>
            <a:pPr marL="285750" indent="-285750">
              <a:buClr>
                <a:srgbClr val="CC99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66FF99"/>
                </a:solidFill>
              </a:rPr>
              <a:t>Tutorial (in-person AND online) running all week</a:t>
            </a:r>
            <a:r>
              <a:rPr lang="en-US" sz="1600" dirty="0">
                <a:solidFill>
                  <a:srgbClr val="CC99FF"/>
                </a:solidFill>
              </a:rPr>
              <a:t>.</a:t>
            </a:r>
          </a:p>
          <a:p>
            <a:pPr marL="285750" indent="-285750">
              <a:buClr>
                <a:srgbClr val="CC99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66FF99"/>
                </a:solidFill>
              </a:rPr>
              <a:t>Practical sessions (in-person AND online) running ONLY Friday this week</a:t>
            </a:r>
            <a:r>
              <a:rPr lang="en-US" sz="1600" dirty="0">
                <a:solidFill>
                  <a:srgbClr val="CC99FF"/>
                </a:solidFill>
              </a:rPr>
              <a:t>.</a:t>
            </a:r>
          </a:p>
          <a:p>
            <a:pPr marL="285750" indent="-285750">
              <a:buClr>
                <a:srgbClr val="CC99FF"/>
              </a:buClr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CC9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64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BF097A1-04B0-9BF5-9F02-3BEB7AE60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0F93B-DF77-B50B-5C71-BD94D3F46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 5 a)</a:t>
            </a:r>
          </a:p>
        </p:txBody>
      </p:sp>
      <p:pic>
        <p:nvPicPr>
          <p:cNvPr id="7" name="Content Placeholder 6" descr="A graph with blue squares&#10;&#10;AI-generated content may be incorrect.">
            <a:extLst>
              <a:ext uri="{FF2B5EF4-FFF2-40B4-BE49-F238E27FC236}">
                <a16:creationId xmlns:a16="http://schemas.microsoft.com/office/drawing/2014/main" id="{891F70E6-9301-79A5-E7B3-24F363A41E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7259"/>
            <a:ext cx="10515600" cy="4452257"/>
          </a:xfrm>
        </p:spPr>
      </p:pic>
    </p:spTree>
    <p:extLst>
      <p:ext uri="{BB962C8B-B14F-4D97-AF65-F5344CB8AC3E}">
        <p14:creationId xmlns:p14="http://schemas.microsoft.com/office/powerpoint/2010/main" val="2401964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B5B5BDC-0495-CB80-D581-0D3F9D3D0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FACB2-1A5C-E1A5-62FD-B60B60962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 5 b)</a:t>
            </a:r>
          </a:p>
        </p:txBody>
      </p:sp>
      <p:pic>
        <p:nvPicPr>
          <p:cNvPr id="7" name="Content Placeholder 6" descr="A graph with blue bars&#10;&#10;AI-generated content may be incorrect.">
            <a:extLst>
              <a:ext uri="{FF2B5EF4-FFF2-40B4-BE49-F238E27FC236}">
                <a16:creationId xmlns:a16="http://schemas.microsoft.com/office/drawing/2014/main" id="{C697C2DE-A3F0-BE27-0F2D-9E0FB2B01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7259"/>
            <a:ext cx="10515600" cy="4452257"/>
          </a:xfrm>
        </p:spPr>
      </p:pic>
    </p:spTree>
    <p:extLst>
      <p:ext uri="{BB962C8B-B14F-4D97-AF65-F5344CB8AC3E}">
        <p14:creationId xmlns:p14="http://schemas.microsoft.com/office/powerpoint/2010/main" val="234582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6F16E-A41C-FF43-B7FB-848C939BF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Online Tutorial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3480E74-8034-EF44-BDEE-9AE91F3282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2156933"/>
              </p:ext>
            </p:extLst>
          </p:nvPr>
        </p:nvGraphicFramePr>
        <p:xfrm>
          <a:off x="243059" y="4276377"/>
          <a:ext cx="7540282" cy="807720"/>
        </p:xfrm>
        <a:graphic>
          <a:graphicData uri="http://schemas.openxmlformats.org/drawingml/2006/table">
            <a:tbl>
              <a:tblPr>
                <a:tableStyleId>{638B1855-1B75-4FBE-930C-398BA8C253C6}</a:tableStyleId>
              </a:tblPr>
              <a:tblGrid>
                <a:gridCol w="2686831">
                  <a:extLst>
                    <a:ext uri="{9D8B030D-6E8A-4147-A177-3AD203B41FA5}">
                      <a16:colId xmlns:a16="http://schemas.microsoft.com/office/drawing/2014/main" val="1777798719"/>
                    </a:ext>
                  </a:extLst>
                </a:gridCol>
                <a:gridCol w="4853451">
                  <a:extLst>
                    <a:ext uri="{9D8B030D-6E8A-4147-A177-3AD203B41FA5}">
                      <a16:colId xmlns:a16="http://schemas.microsoft.com/office/drawing/2014/main" val="1920957893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endParaRPr lang="en-CA" sz="2400" dirty="0"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effectLst/>
                        </a:rPr>
                        <a:t>Time</a:t>
                      </a:r>
                      <a:endParaRPr lang="en-CA" sz="2400" dirty="0"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689084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effectLst/>
                        </a:rPr>
                        <a:t>Tutorial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effectLst/>
                        </a:rPr>
                        <a:t>Wednesday 7 – 8 PM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74030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9245E3-752D-1D4D-9D33-21C8A2B686B7}"/>
              </a:ext>
            </a:extLst>
          </p:cNvPr>
          <p:cNvSpPr txBox="1">
            <a:spLocks/>
          </p:cNvSpPr>
          <p:nvPr/>
        </p:nvSpPr>
        <p:spPr>
          <a:xfrm>
            <a:off x="78836" y="1566885"/>
            <a:ext cx="11274963" cy="2544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These times worked best for you! </a:t>
            </a:r>
          </a:p>
          <a:p>
            <a:pPr lvl="1"/>
            <a:r>
              <a:rPr lang="en-CA" dirty="0">
                <a:solidFill>
                  <a:srgbClr val="00B050"/>
                </a:solidFill>
              </a:rPr>
              <a:t>TIP FOR SUCCESS</a:t>
            </a:r>
            <a:r>
              <a:rPr lang="en-CA" dirty="0"/>
              <a:t>: Put these in your calendar!   Labs are due Friday night! </a:t>
            </a:r>
          </a:p>
          <a:p>
            <a:r>
              <a:rPr lang="en-CA" dirty="0"/>
              <a:t>Schedule and Zoom Links are on Quercus</a:t>
            </a:r>
          </a:p>
          <a:p>
            <a:pPr lvl="1"/>
            <a:r>
              <a:rPr lang="en-CA" dirty="0"/>
              <a:t>“Tutorial Homepage”</a:t>
            </a:r>
          </a:p>
        </p:txBody>
      </p:sp>
      <p:pic>
        <p:nvPicPr>
          <p:cNvPr id="1029" name="Picture 5" descr="Drake Hotline Bling Meme Generator - Imgflip">
            <a:extLst>
              <a:ext uri="{FF2B5EF4-FFF2-40B4-BE49-F238E27FC236}">
                <a16:creationId xmlns:a16="http://schemas.microsoft.com/office/drawing/2014/main" id="{2804BB82-9DB1-0142-875A-473DC8894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801" y="2623381"/>
            <a:ext cx="3934362" cy="393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175649-4AED-AE4C-96D2-D435897609F1}"/>
              </a:ext>
            </a:extLst>
          </p:cNvPr>
          <p:cNvSpPr txBox="1"/>
          <p:nvPr/>
        </p:nvSpPr>
        <p:spPr>
          <a:xfrm>
            <a:off x="10160093" y="3391178"/>
            <a:ext cx="1981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Commuting</a:t>
            </a:r>
            <a:br>
              <a:rPr lang="en-US" sz="2400" b="1" dirty="0">
                <a:solidFill>
                  <a:schemeClr val="bg1"/>
                </a:solidFill>
              </a:rPr>
            </a:b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AE69D3-E6B7-FB43-927D-DCC75C187041}"/>
              </a:ext>
            </a:extLst>
          </p:cNvPr>
          <p:cNvSpPr txBox="1"/>
          <p:nvPr/>
        </p:nvSpPr>
        <p:spPr>
          <a:xfrm>
            <a:off x="10210986" y="5084097"/>
            <a:ext cx="18792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Online</a:t>
            </a:r>
            <a:br>
              <a:rPr lang="en-US" sz="3200" b="1" dirty="0">
                <a:solidFill>
                  <a:schemeClr val="bg1"/>
                </a:solidFill>
              </a:rPr>
            </a:br>
            <a:r>
              <a:rPr lang="en-US" sz="3200" b="1" dirty="0">
                <a:solidFill>
                  <a:schemeClr val="bg1"/>
                </a:solidFill>
              </a:rPr>
              <a:t>Tutorials</a:t>
            </a:r>
          </a:p>
        </p:txBody>
      </p:sp>
    </p:spTree>
    <p:extLst>
      <p:ext uri="{BB962C8B-B14F-4D97-AF65-F5344CB8AC3E}">
        <p14:creationId xmlns:p14="http://schemas.microsoft.com/office/powerpoint/2010/main" val="1103642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6F16E-A41C-FF43-B7FB-848C939BF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Coffee Break with a TA!</a:t>
            </a:r>
          </a:p>
        </p:txBody>
      </p:sp>
      <p:pic>
        <p:nvPicPr>
          <p:cNvPr id="1026" name="Picture 2" descr="Break time Memes">
            <a:extLst>
              <a:ext uri="{FF2B5EF4-FFF2-40B4-BE49-F238E27FC236}">
                <a16:creationId xmlns:a16="http://schemas.microsoft.com/office/drawing/2014/main" id="{98148F9B-6B16-8340-B346-C606A44D8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9209" y="866792"/>
            <a:ext cx="2472787" cy="164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9245E3-752D-1D4D-9D33-21C8A2B686B7}"/>
              </a:ext>
            </a:extLst>
          </p:cNvPr>
          <p:cNvSpPr txBox="1">
            <a:spLocks/>
          </p:cNvSpPr>
          <p:nvPr/>
        </p:nvSpPr>
        <p:spPr>
          <a:xfrm>
            <a:off x="78836" y="1566885"/>
            <a:ext cx="9160667" cy="456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Extra help hours! </a:t>
            </a:r>
          </a:p>
          <a:p>
            <a:pPr lvl="1"/>
            <a:r>
              <a:rPr lang="en-CA" dirty="0">
                <a:solidFill>
                  <a:srgbClr val="00B050"/>
                </a:solidFill>
              </a:rPr>
              <a:t>TIP FOR SUCCESS</a:t>
            </a:r>
            <a:r>
              <a:rPr lang="en-CA" dirty="0"/>
              <a:t>: Put in calendar, treat as a scheduled class</a:t>
            </a:r>
          </a:p>
          <a:p>
            <a:r>
              <a:rPr lang="en-CA" dirty="0"/>
              <a:t>Schedule and Zoom Links are on Quercus</a:t>
            </a:r>
          </a:p>
          <a:p>
            <a:pPr lvl="1"/>
            <a:r>
              <a:rPr lang="en-CA" dirty="0"/>
              <a:t>”Coffee Break (Office Hours)”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1029" name="Picture 5" descr="Drake Hotline Bling Meme Generator - Imgflip">
            <a:extLst>
              <a:ext uri="{FF2B5EF4-FFF2-40B4-BE49-F238E27FC236}">
                <a16:creationId xmlns:a16="http://schemas.microsoft.com/office/drawing/2014/main" id="{2804BB82-9DB1-0142-875A-473DC8894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119" y="3098423"/>
            <a:ext cx="3281582" cy="328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175649-4AED-AE4C-96D2-D435897609F1}"/>
              </a:ext>
            </a:extLst>
          </p:cNvPr>
          <p:cNvSpPr txBox="1"/>
          <p:nvPr/>
        </p:nvSpPr>
        <p:spPr>
          <a:xfrm>
            <a:off x="10473070" y="3368692"/>
            <a:ext cx="13689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Office Hours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AE69D3-E6B7-FB43-927D-DCC75C187041}"/>
              </a:ext>
            </a:extLst>
          </p:cNvPr>
          <p:cNvSpPr txBox="1"/>
          <p:nvPr/>
        </p:nvSpPr>
        <p:spPr>
          <a:xfrm>
            <a:off x="10408217" y="5054611"/>
            <a:ext cx="14986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Coffee Break</a:t>
            </a:r>
          </a:p>
        </p:txBody>
      </p:sp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3518B242-4036-E5CD-4828-41B98F2B7F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4089795"/>
              </p:ext>
            </p:extLst>
          </p:nvPr>
        </p:nvGraphicFramePr>
        <p:xfrm>
          <a:off x="220299" y="3907301"/>
          <a:ext cx="8269627" cy="2278380"/>
        </p:xfrm>
        <a:graphic>
          <a:graphicData uri="http://schemas.openxmlformats.org/drawingml/2006/table">
            <a:tbl>
              <a:tblPr>
                <a:tableStyleId>{638B1855-1B75-4FBE-930C-398BA8C253C6}</a:tableStyleId>
              </a:tblPr>
              <a:tblGrid>
                <a:gridCol w="3112702">
                  <a:extLst>
                    <a:ext uri="{9D8B030D-6E8A-4147-A177-3AD203B41FA5}">
                      <a16:colId xmlns:a16="http://schemas.microsoft.com/office/drawing/2014/main" val="1777798719"/>
                    </a:ext>
                  </a:extLst>
                </a:gridCol>
                <a:gridCol w="2938944">
                  <a:extLst>
                    <a:ext uri="{9D8B030D-6E8A-4147-A177-3AD203B41FA5}">
                      <a16:colId xmlns:a16="http://schemas.microsoft.com/office/drawing/2014/main" val="1920957893"/>
                    </a:ext>
                  </a:extLst>
                </a:gridCol>
                <a:gridCol w="2217981">
                  <a:extLst>
                    <a:ext uri="{9D8B030D-6E8A-4147-A177-3AD203B41FA5}">
                      <a16:colId xmlns:a16="http://schemas.microsoft.com/office/drawing/2014/main" val="3231986606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effectLst/>
                        </a:rPr>
                        <a:t>Teaching Team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effectLst/>
                        </a:rPr>
                        <a:t>Time</a:t>
                      </a:r>
                      <a:endParaRPr lang="en-CA" sz="2400" dirty="0"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effectLst/>
                        </a:rPr>
                        <a:t>Mode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689084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</a:rPr>
                        <a:t>Ben &amp; Seb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</a:rPr>
                        <a:t>Fridays 2 - 3 PM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</a:rPr>
                        <a:t>MY765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874343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</a:rPr>
                        <a:t>Michael </a:t>
                      </a:r>
                      <a:r>
                        <a:rPr lang="en-GB" dirty="0" err="1">
                          <a:effectLst/>
                        </a:rPr>
                        <a:t>Tisi</a:t>
                      </a:r>
                      <a:endParaRPr lang="en-GB" dirty="0"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</a:rPr>
                        <a:t>Fridays 10 - 11 AM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</a:rPr>
                        <a:t>Online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02472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Thomas Pruyn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</a:rPr>
                        <a:t>Mondays 3-4 PM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</a:rPr>
                        <a:t>WB255 and Online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7403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Mo Saneii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GB" dirty="0">
                          <a:effectLst/>
                        </a:rPr>
                        <a:t>Tuesdays 3 - 4 PM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GB" dirty="0">
                          <a:effectLst/>
                        </a:rPr>
                        <a:t>Online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009394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Rachel Leung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GB" dirty="0">
                          <a:effectLst/>
                        </a:rPr>
                        <a:t>Wednesdays 2-3PM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GB" dirty="0">
                          <a:effectLst/>
                        </a:rPr>
                        <a:t>GB144 and Online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234031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</a:rPr>
                        <a:t>Hosein Seyed </a:t>
                      </a:r>
                      <a:r>
                        <a:rPr lang="en-GB" dirty="0" err="1">
                          <a:effectLst/>
                        </a:rPr>
                        <a:t>Ghafouri</a:t>
                      </a:r>
                      <a:endParaRPr lang="en-GB" dirty="0"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GB" dirty="0">
                          <a:effectLst/>
                        </a:rPr>
                        <a:t>Mondays 5 - 6 PM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GB" dirty="0">
                          <a:effectLst/>
                        </a:rPr>
                        <a:t>Online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50119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6464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A7ECA-E2FE-C443-935A-9744B8368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 Midterm: March 18</a:t>
            </a:r>
          </a:p>
        </p:txBody>
      </p:sp>
      <p:pic>
        <p:nvPicPr>
          <p:cNvPr id="10244" name="Picture 4" descr="Midterm Exams shit - quickmeme">
            <a:extLst>
              <a:ext uri="{FF2B5EF4-FFF2-40B4-BE49-F238E27FC236}">
                <a16:creationId xmlns:a16="http://schemas.microsoft.com/office/drawing/2014/main" id="{A6CFAC6D-9CAB-9C45-9EA1-386D0B667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733" y="1558701"/>
            <a:ext cx="6316710" cy="420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Midterm Survival Guide | Her Campus | Gandalf, Hello kitty, The hobbit">
            <a:extLst>
              <a:ext uri="{FF2B5EF4-FFF2-40B4-BE49-F238E27FC236}">
                <a16:creationId xmlns:a16="http://schemas.microsoft.com/office/drawing/2014/main" id="{368F040C-9ACB-0F12-52BA-72E9B74B5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9"/>
          <a:stretch/>
        </p:blipFill>
        <p:spPr bwMode="auto">
          <a:xfrm>
            <a:off x="1215332" y="1558701"/>
            <a:ext cx="3826101" cy="420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E79123-D43A-F6B2-D125-D5200D537404}"/>
              </a:ext>
            </a:extLst>
          </p:cNvPr>
          <p:cNvSpPr txBox="1"/>
          <p:nvPr/>
        </p:nvSpPr>
        <p:spPr>
          <a:xfrm>
            <a:off x="2802855" y="5968946"/>
            <a:ext cx="6586290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CA" sz="2800" dirty="0"/>
              <a:t>TLDL:  Be like Gandalf, not Austin Powers</a:t>
            </a:r>
          </a:p>
        </p:txBody>
      </p:sp>
    </p:spTree>
    <p:extLst>
      <p:ext uri="{BB962C8B-B14F-4D97-AF65-F5344CB8AC3E}">
        <p14:creationId xmlns:p14="http://schemas.microsoft.com/office/powerpoint/2010/main" val="73936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D828D-ED06-8840-8EEE-4D78E6BF2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160E2-EC09-4644-A08A-05CEBD9C1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371"/>
            <a:ext cx="10815537" cy="8592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We want to keep track of characters in a complex show/book</a:t>
            </a:r>
          </a:p>
        </p:txBody>
      </p:sp>
      <p:pic>
        <p:nvPicPr>
          <p:cNvPr id="1026" name="Picture 2" descr="Matthew Stewart on Twitter: &amp;quot;Screen time data for the main cast of The Lord  of the Rings trilogy (25 actors whose names appear pre-crawl in the end  credits.) Here they are in">
            <a:extLst>
              <a:ext uri="{FF2B5EF4-FFF2-40B4-BE49-F238E27FC236}">
                <a16:creationId xmlns:a16="http://schemas.microsoft.com/office/drawing/2014/main" id="{90E1B306-F62C-B048-92E3-373927F12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156" y="2259284"/>
            <a:ext cx="2763216" cy="276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ame Of Thrones Character Identification Quiz">
            <a:extLst>
              <a:ext uri="{FF2B5EF4-FFF2-40B4-BE49-F238E27FC236}">
                <a16:creationId xmlns:a16="http://schemas.microsoft.com/office/drawing/2014/main" id="{2E7AF25A-9B11-6E48-BCBE-59418E865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409" y="2255230"/>
            <a:ext cx="2461591" cy="276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ame of Thrones - Rotten Tomatoes">
            <a:extLst>
              <a:ext uri="{FF2B5EF4-FFF2-40B4-BE49-F238E27FC236}">
                <a16:creationId xmlns:a16="http://schemas.microsoft.com/office/drawing/2014/main" id="{FA44B372-9EED-E346-986F-8D6F9144C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063" y="2253878"/>
            <a:ext cx="2075346" cy="276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Lord of the Rings: The Fellowship of the Ring (2001) - IMDb">
            <a:extLst>
              <a:ext uri="{FF2B5EF4-FFF2-40B4-BE49-F238E27FC236}">
                <a16:creationId xmlns:a16="http://schemas.microsoft.com/office/drawing/2014/main" id="{FCE0CDD4-E77F-1B46-AF4E-2DBF7A95E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0" y="2256581"/>
            <a:ext cx="1856656" cy="276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6978901-4D87-4447-8F9C-65D53BFD7484}"/>
              </a:ext>
            </a:extLst>
          </p:cNvPr>
          <p:cNvSpPr txBox="1">
            <a:spLocks/>
          </p:cNvSpPr>
          <p:nvPr/>
        </p:nvSpPr>
        <p:spPr>
          <a:xfrm>
            <a:off x="4903954" y="2264176"/>
            <a:ext cx="2461592" cy="2765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en-US" dirty="0"/>
              <a:t>Name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Actor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Personality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Age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Title/Powers</a:t>
            </a:r>
          </a:p>
          <a:p>
            <a:pPr>
              <a:buFont typeface="Wingdings" pitchFamily="2" charset="2"/>
              <a:buChar char="ü"/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341A824-4B6A-8341-9D06-D91EDAA22D82}"/>
              </a:ext>
            </a:extLst>
          </p:cNvPr>
          <p:cNvSpPr txBox="1">
            <a:spLocks/>
          </p:cNvSpPr>
          <p:nvPr/>
        </p:nvSpPr>
        <p:spPr>
          <a:xfrm>
            <a:off x="340462" y="5279902"/>
            <a:ext cx="11811012" cy="1539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could store values in a string? </a:t>
            </a:r>
          </a:p>
          <a:p>
            <a:r>
              <a:rPr lang="en-US" dirty="0"/>
              <a:t>We could have unique variable names for each person?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FF00"/>
                </a:solidFill>
                <a:latin typeface="Courier" pitchFamily="2" charset="0"/>
              </a:rPr>
              <a:t>gandalf_age</a:t>
            </a:r>
            <a:r>
              <a:rPr lang="en-US" dirty="0">
                <a:solidFill>
                  <a:srgbClr val="00FF00"/>
                </a:solidFill>
                <a:latin typeface="Courier" pitchFamily="2" charset="0"/>
              </a:rPr>
              <a:t> = 24000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FF00"/>
                </a:solidFill>
                <a:latin typeface="Courier" pitchFamily="2" charset="0"/>
              </a:rPr>
              <a:t>frodo</a:t>
            </a:r>
            <a:r>
              <a:rPr lang="en-US" dirty="0">
                <a:solidFill>
                  <a:srgbClr val="00FF00"/>
                </a:solidFill>
                <a:latin typeface="Courier" pitchFamily="2" charset="0"/>
              </a:rPr>
              <a:t> = ”Frodo-Elijah Wood-brave, observant, and unfailingly polite-51-Ring bearer"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We need an efficient way to do this.</a:t>
            </a:r>
          </a:p>
        </p:txBody>
      </p:sp>
    </p:spTree>
    <p:extLst>
      <p:ext uri="{BB962C8B-B14F-4D97-AF65-F5344CB8AC3E}">
        <p14:creationId xmlns:p14="http://schemas.microsoft.com/office/powerpoint/2010/main" val="2880956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D828D-ED06-8840-8EEE-4D78E6BF2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Motivation</a:t>
            </a:r>
          </a:p>
        </p:txBody>
      </p:sp>
      <p:pic>
        <p:nvPicPr>
          <p:cNvPr id="1026" name="Picture 2" descr="Matthew Stewart on Twitter: &amp;quot;Screen time data for the main cast of The Lord  of the Rings trilogy (25 actors whose names appear pre-crawl in the end  credits.) Here they are in">
            <a:extLst>
              <a:ext uri="{FF2B5EF4-FFF2-40B4-BE49-F238E27FC236}">
                <a16:creationId xmlns:a16="http://schemas.microsoft.com/office/drawing/2014/main" id="{90E1B306-F62C-B048-92E3-373927F12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087" y="884883"/>
            <a:ext cx="2763216" cy="276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Lord of the Rings: The Fellowship of the Ring (2001) - IMDb">
            <a:extLst>
              <a:ext uri="{FF2B5EF4-FFF2-40B4-BE49-F238E27FC236}">
                <a16:creationId xmlns:a16="http://schemas.microsoft.com/office/drawing/2014/main" id="{FCE0CDD4-E77F-1B46-AF4E-2DBF7A95E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431" y="884882"/>
            <a:ext cx="1856656" cy="276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341A824-4B6A-8341-9D06-D91EDAA22D82}"/>
              </a:ext>
            </a:extLst>
          </p:cNvPr>
          <p:cNvSpPr txBox="1">
            <a:spLocks/>
          </p:cNvSpPr>
          <p:nvPr/>
        </p:nvSpPr>
        <p:spPr>
          <a:xfrm>
            <a:off x="297167" y="3883693"/>
            <a:ext cx="11377998" cy="1121436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could have unique variable names for each person, including name, actor, personality, age and power?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FF00"/>
                </a:solidFill>
                <a:latin typeface="Courier" pitchFamily="2" charset="0"/>
              </a:rPr>
              <a:t>frodo</a:t>
            </a:r>
            <a:r>
              <a:rPr lang="en-US" dirty="0">
                <a:solidFill>
                  <a:srgbClr val="00FF00"/>
                </a:solidFill>
                <a:latin typeface="Courier" pitchFamily="2" charset="0"/>
              </a:rPr>
              <a:t> = ”Frodo-Elijah Wood-brave, observant, and unfailingly polite-51-Ring bearer”</a:t>
            </a:r>
            <a:br>
              <a:rPr lang="en-US" dirty="0">
                <a:solidFill>
                  <a:srgbClr val="00FF00"/>
                </a:solidFill>
                <a:latin typeface="Courier" pitchFamily="2" charset="0"/>
              </a:rPr>
            </a:br>
            <a:endParaRPr lang="en-US" dirty="0">
              <a:solidFill>
                <a:srgbClr val="00FF00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#we could use </a:t>
            </a:r>
            <a:r>
              <a:rPr lang="en-US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frodo.split</a:t>
            </a: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(‘-’) or </a:t>
            </a:r>
            <a:r>
              <a:rPr lang="en-US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frodo.find</a:t>
            </a: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(‘-’) to split at or find the dashes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4016D4-A5DC-963A-CF57-ECFFB3C7F91E}"/>
              </a:ext>
            </a:extLst>
          </p:cNvPr>
          <p:cNvSpPr txBox="1">
            <a:spLocks/>
          </p:cNvSpPr>
          <p:nvPr/>
        </p:nvSpPr>
        <p:spPr>
          <a:xfrm>
            <a:off x="297167" y="1880589"/>
            <a:ext cx="6675489" cy="1506176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could store values in a string or other individual variables?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00FF00"/>
                </a:solidFill>
                <a:latin typeface="Courier" pitchFamily="2" charset="0"/>
              </a:rPr>
              <a:t>gandalf_name</a:t>
            </a:r>
            <a:r>
              <a:rPr lang="en-US" dirty="0">
                <a:solidFill>
                  <a:srgbClr val="00FF00"/>
                </a:solidFill>
                <a:latin typeface="Courier" pitchFamily="2" charset="0"/>
              </a:rPr>
              <a:t> = ”Gandalf the Grey”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FF00"/>
                </a:solidFill>
                <a:latin typeface="Courier" pitchFamily="2" charset="0"/>
              </a:rPr>
              <a:t>gandalf_age</a:t>
            </a:r>
            <a:r>
              <a:rPr lang="en-US" dirty="0">
                <a:solidFill>
                  <a:srgbClr val="00FF00"/>
                </a:solidFill>
                <a:latin typeface="Courier" pitchFamily="2" charset="0"/>
              </a:rPr>
              <a:t> = 24000</a:t>
            </a:r>
          </a:p>
          <a:p>
            <a:pPr marL="0" indent="0">
              <a:buNone/>
            </a:pPr>
            <a:r>
              <a:rPr lang="en-US" dirty="0">
                <a:solidFill>
                  <a:srgbClr val="00FF00"/>
                </a:solidFill>
                <a:latin typeface="Courier" pitchFamily="2" charset="0"/>
              </a:rPr>
              <a:t>#all other values for Gandalf in separate variables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5DDD15A-F260-9700-C904-B25232DA895A}"/>
              </a:ext>
            </a:extLst>
          </p:cNvPr>
          <p:cNvSpPr txBox="1">
            <a:spLocks/>
          </p:cNvSpPr>
          <p:nvPr/>
        </p:nvSpPr>
        <p:spPr>
          <a:xfrm>
            <a:off x="297167" y="5269024"/>
            <a:ext cx="11377998" cy="704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need a more efficient way to do this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2D7D4D9-52DB-99E0-62F1-EC20A72EEEB1}"/>
              </a:ext>
            </a:extLst>
          </p:cNvPr>
          <p:cNvSpPr/>
          <p:nvPr/>
        </p:nvSpPr>
        <p:spPr>
          <a:xfrm>
            <a:off x="1868557" y="4141707"/>
            <a:ext cx="331304" cy="320586"/>
          </a:xfrm>
          <a:prstGeom prst="ellipse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8D1BC50-E42A-DE6E-FE31-7EB10BFD5EA0}"/>
              </a:ext>
            </a:extLst>
          </p:cNvPr>
          <p:cNvSpPr/>
          <p:nvPr/>
        </p:nvSpPr>
        <p:spPr>
          <a:xfrm>
            <a:off x="3213653" y="4141707"/>
            <a:ext cx="331304" cy="320586"/>
          </a:xfrm>
          <a:prstGeom prst="ellipse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D4B47AD-90D6-D71A-C5CA-F1DDB80546B0}"/>
              </a:ext>
            </a:extLst>
          </p:cNvPr>
          <p:cNvSpPr/>
          <p:nvPr/>
        </p:nvSpPr>
        <p:spPr>
          <a:xfrm>
            <a:off x="7936715" y="4141707"/>
            <a:ext cx="331304" cy="320586"/>
          </a:xfrm>
          <a:prstGeom prst="ellipse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D9A49BC-6827-DD65-AD9E-C5BA89B505FF}"/>
              </a:ext>
            </a:extLst>
          </p:cNvPr>
          <p:cNvSpPr/>
          <p:nvPr/>
        </p:nvSpPr>
        <p:spPr>
          <a:xfrm>
            <a:off x="8293052" y="4141707"/>
            <a:ext cx="331304" cy="320586"/>
          </a:xfrm>
          <a:prstGeom prst="ellipse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699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4" grpId="1" animBg="1"/>
      <p:bldP spid="15" grpId="1" animBg="1"/>
      <p:bldP spid="16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3B1EB-CAB7-4E49-BAEA-5CF54EEF0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One way: Tables or Lists!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A0188593-BF9B-F641-922E-7F6444673D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4925218"/>
              </p:ext>
            </p:extLst>
          </p:nvPr>
        </p:nvGraphicFramePr>
        <p:xfrm>
          <a:off x="491490" y="1840865"/>
          <a:ext cx="8003155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631">
                  <a:extLst>
                    <a:ext uri="{9D8B030D-6E8A-4147-A177-3AD203B41FA5}">
                      <a16:colId xmlns:a16="http://schemas.microsoft.com/office/drawing/2014/main" val="1722023654"/>
                    </a:ext>
                  </a:extLst>
                </a:gridCol>
                <a:gridCol w="1600631">
                  <a:extLst>
                    <a:ext uri="{9D8B030D-6E8A-4147-A177-3AD203B41FA5}">
                      <a16:colId xmlns:a16="http://schemas.microsoft.com/office/drawing/2014/main" val="1628704366"/>
                    </a:ext>
                  </a:extLst>
                </a:gridCol>
                <a:gridCol w="1600631">
                  <a:extLst>
                    <a:ext uri="{9D8B030D-6E8A-4147-A177-3AD203B41FA5}">
                      <a16:colId xmlns:a16="http://schemas.microsoft.com/office/drawing/2014/main" val="1571689007"/>
                    </a:ext>
                  </a:extLst>
                </a:gridCol>
                <a:gridCol w="1600631">
                  <a:extLst>
                    <a:ext uri="{9D8B030D-6E8A-4147-A177-3AD203B41FA5}">
                      <a16:colId xmlns:a16="http://schemas.microsoft.com/office/drawing/2014/main" val="3117678027"/>
                    </a:ext>
                  </a:extLst>
                </a:gridCol>
                <a:gridCol w="1600631">
                  <a:extLst>
                    <a:ext uri="{9D8B030D-6E8A-4147-A177-3AD203B41FA5}">
                      <a16:colId xmlns:a16="http://schemas.microsoft.com/office/drawing/2014/main" val="3007775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Personality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Powers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967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Sam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407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Frodo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41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Gandalf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287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Galadriel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608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Pippin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02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Aragorn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9420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Legolas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724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err="1"/>
                        <a:t>Eowyn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964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Gollum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96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Arwen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714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Merry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5123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C45E4CC-CDF6-C144-973C-E1C94D993B23}"/>
              </a:ext>
            </a:extLst>
          </p:cNvPr>
          <p:cNvSpPr txBox="1">
            <a:spLocks/>
          </p:cNvSpPr>
          <p:nvPr/>
        </p:nvSpPr>
        <p:spPr>
          <a:xfrm>
            <a:off x="9025724" y="2545911"/>
            <a:ext cx="2968156" cy="27657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Need to: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Create rows of data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Create columns of data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Be able to access a specific cell/index</a:t>
            </a:r>
          </a:p>
          <a:p>
            <a:pPr>
              <a:buFont typeface="Wingdings" pitchFamily="2" charset="2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18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930-05E6-C844-87AE-E283724B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Structures!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59D7-9968-3945-AD37-25CB07FF5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259" y="1825623"/>
            <a:ext cx="6182062" cy="4751447"/>
          </a:xfrm>
        </p:spPr>
        <p:txBody>
          <a:bodyPr>
            <a:normAutofit fontScale="70000" lnSpcReduction="20000"/>
          </a:bodyPr>
          <a:lstStyle/>
          <a:p>
            <a:pPr marL="0" marR="767715" indent="0">
              <a:lnSpc>
                <a:spcPct val="100000"/>
              </a:lnSpc>
              <a:buNone/>
            </a:pP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Data structures are </a:t>
            </a:r>
            <a:r>
              <a:rPr lang="en-CA" spc="-1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“containers” 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that organize and group data</a:t>
            </a:r>
          </a:p>
          <a:p>
            <a:pPr marL="12700" marR="767715">
              <a:lnSpc>
                <a:spcPct val="100000"/>
              </a:lnSpc>
            </a:pPr>
            <a:r>
              <a:rPr lang="en-CA" spc="-1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Lists</a:t>
            </a:r>
          </a:p>
          <a:p>
            <a:pPr marL="12700" marR="767715">
              <a:lnSpc>
                <a:spcPct val="100000"/>
              </a:lnSpc>
            </a:pP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Sets</a:t>
            </a:r>
          </a:p>
          <a:p>
            <a:pPr marL="12700" marR="767715">
              <a:lnSpc>
                <a:spcPct val="100000"/>
              </a:lnSpc>
            </a:pP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Tuples</a:t>
            </a:r>
          </a:p>
          <a:p>
            <a:pPr marL="12700" marR="767715">
              <a:lnSpc>
                <a:spcPct val="100000"/>
              </a:lnSpc>
            </a:pP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Dictionaries</a:t>
            </a:r>
          </a:p>
          <a:p>
            <a:pPr marL="12700" marR="767715">
              <a:lnSpc>
                <a:spcPct val="100000"/>
              </a:lnSpc>
            </a:pP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Custom classes/objects</a:t>
            </a:r>
          </a:p>
          <a:p>
            <a:pPr marL="12700" marR="767715">
              <a:lnSpc>
                <a:spcPct val="100000"/>
              </a:lnSpc>
            </a:pP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Linked lists</a:t>
            </a:r>
          </a:p>
          <a:p>
            <a:pPr marL="12700" marR="767715">
              <a:lnSpc>
                <a:spcPct val="100000"/>
              </a:lnSpc>
            </a:pP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Binary trees</a:t>
            </a:r>
          </a:p>
          <a:p>
            <a:pPr marL="12700" marR="767715">
              <a:lnSpc>
                <a:spcPct val="100000"/>
              </a:lnSpc>
            </a:pP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Stacks</a:t>
            </a:r>
          </a:p>
          <a:p>
            <a:pPr marL="12700" marR="767715">
              <a:lnSpc>
                <a:spcPct val="100000"/>
              </a:lnSpc>
            </a:pP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Queues</a:t>
            </a:r>
          </a:p>
          <a:p>
            <a:pPr marL="12700" marR="767715">
              <a:lnSpc>
                <a:spcPct val="100000"/>
              </a:lnSpc>
            </a:pP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Arrays</a:t>
            </a:r>
          </a:p>
          <a:p>
            <a:pPr marL="12700" marR="767715">
              <a:lnSpc>
                <a:spcPct val="100000"/>
              </a:lnSpc>
            </a:pP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Heaps</a:t>
            </a:r>
          </a:p>
          <a:p>
            <a:pPr marL="12700" marR="767715">
              <a:lnSpc>
                <a:spcPct val="100000"/>
              </a:lnSpc>
            </a:pP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3D0E6B8-72D2-6447-8326-8014ABC85A8A}"/>
              </a:ext>
            </a:extLst>
          </p:cNvPr>
          <p:cNvCxnSpPr>
            <a:cxnSpLocks/>
          </p:cNvCxnSpPr>
          <p:nvPr/>
        </p:nvCxnSpPr>
        <p:spPr>
          <a:xfrm>
            <a:off x="712478" y="4242779"/>
            <a:ext cx="384850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erson looking up with his mouth open&#10;&#10;Description automatically generated">
            <a:extLst>
              <a:ext uri="{FF2B5EF4-FFF2-40B4-BE49-F238E27FC236}">
                <a16:creationId xmlns:a16="http://schemas.microsoft.com/office/drawing/2014/main" id="{297819EC-FA3B-CDE5-983C-A5D19CC4B1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540" y="1843243"/>
            <a:ext cx="3848504" cy="384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70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930-05E6-C844-87AE-E283724B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Type: </a:t>
            </a:r>
            <a:r>
              <a:rPr lang="en-US" dirty="0">
                <a:solidFill>
                  <a:schemeClr val="accent6"/>
                </a:solidFill>
              </a:rPr>
              <a:t>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59D7-9968-3945-AD37-25CB07FF5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979" y="1779789"/>
            <a:ext cx="7568901" cy="4101043"/>
          </a:xfrm>
        </p:spPr>
        <p:txBody>
          <a:bodyPr>
            <a:normAutofit/>
          </a:bodyPr>
          <a:lstStyle/>
          <a:p>
            <a:pPr marL="12700" marR="767715">
              <a:lnSpc>
                <a:spcPct val="100000"/>
              </a:lnSpc>
            </a:pP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Can store an </a:t>
            </a:r>
            <a:r>
              <a:rPr lang="en-CA" b="1" spc="-10" dirty="0">
                <a:latin typeface="Segoe UI" panose="020B0502040204020203" pitchFamily="34" charset="0"/>
                <a:cs typeface="Segoe UI" panose="020B0502040204020203" pitchFamily="34" charset="0"/>
              </a:rPr>
              <a:t>ordered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 collection of data using Python’s type </a:t>
            </a:r>
            <a:r>
              <a:rPr lang="en-CA" spc="-1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</a:t>
            </a:r>
            <a:endParaRPr lang="en-CA" dirty="0">
              <a:solidFill>
                <a:schemeClr val="accent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/>
              <a:t>The general form of a list is:</a:t>
            </a:r>
          </a:p>
          <a:p>
            <a:endParaRPr lang="en-US" dirty="0"/>
          </a:p>
          <a:p>
            <a:r>
              <a:rPr lang="en-US" dirty="0"/>
              <a:t>Values are enclosed in (</a:t>
            </a:r>
            <a:r>
              <a:rPr lang="en-US" dirty="0">
                <a:solidFill>
                  <a:schemeClr val="accent2"/>
                </a:solidFill>
              </a:rPr>
              <a:t>[ ]</a:t>
            </a:r>
            <a:r>
              <a:rPr lang="en-US" dirty="0"/>
              <a:t>)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and separated by commas (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)</a:t>
            </a:r>
          </a:p>
          <a:p>
            <a:r>
              <a:rPr lang="en-US" dirty="0"/>
              <a:t>Can assign lists to a variable name: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A80BAE-D3FA-C645-9C0D-F80031DFD7F0}"/>
              </a:ext>
            </a:extLst>
          </p:cNvPr>
          <p:cNvSpPr txBox="1"/>
          <p:nvPr/>
        </p:nvSpPr>
        <p:spPr>
          <a:xfrm>
            <a:off x="838200" y="3214758"/>
            <a:ext cx="723948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val1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val2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val3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…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valN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CFDD30-7FA8-AE48-AAA6-030362C4AD98}"/>
              </a:ext>
            </a:extLst>
          </p:cNvPr>
          <p:cNvSpPr txBox="1"/>
          <p:nvPr/>
        </p:nvSpPr>
        <p:spPr>
          <a:xfrm>
            <a:off x="838200" y="5265280"/>
            <a:ext cx="985237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val1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val2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val3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…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valN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pic>
        <p:nvPicPr>
          <p:cNvPr id="6146" name="Picture 2" descr="I love Lists - I love lamp | Meme Generator">
            <a:extLst>
              <a:ext uri="{FF2B5EF4-FFF2-40B4-BE49-F238E27FC236}">
                <a16:creationId xmlns:a16="http://schemas.microsoft.com/office/drawing/2014/main" id="{DA30FF70-9A32-C548-959A-1A84B0FB1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221" y="677734"/>
            <a:ext cx="2844800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59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A57B-21DC-4557-9D2E-36BBF1E9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This Week</a:t>
            </a:r>
            <a:r>
              <a:rPr lang="en-US" b="1" dirty="0">
                <a:solidFill>
                  <a:schemeClr val="accent1"/>
                </a:solidFill>
              </a:rPr>
              <a:t>’</a:t>
            </a:r>
            <a:r>
              <a:rPr lang="en-US" b="1" dirty="0"/>
              <a:t>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50049-8F6C-4DF3-BA59-31343B218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105" y="1903610"/>
            <a:ext cx="6993835" cy="3766793"/>
          </a:xfrm>
        </p:spPr>
        <p:txBody>
          <a:bodyPr>
            <a:normAutofit/>
          </a:bodyPr>
          <a:lstStyle/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7.1</a:t>
            </a:r>
          </a:p>
          <a:p>
            <a:pPr lvl="1"/>
            <a:r>
              <a:rPr lang="en-US" b="1" dirty="0"/>
              <a:t>Lists: indexing and slicing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7.2</a:t>
            </a:r>
          </a:p>
          <a:p>
            <a:pPr lvl="1"/>
            <a:r>
              <a:rPr lang="en-US" dirty="0"/>
              <a:t>Lists: nested lists and looping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7.3</a:t>
            </a:r>
          </a:p>
          <a:p>
            <a:pPr lvl="1"/>
            <a:r>
              <a:rPr lang="en-US" dirty="0"/>
              <a:t>Design Problem! Connect 4</a:t>
            </a:r>
          </a:p>
        </p:txBody>
      </p:sp>
    </p:spTree>
    <p:extLst>
      <p:ext uri="{BB962C8B-B14F-4D97-AF65-F5344CB8AC3E}">
        <p14:creationId xmlns:p14="http://schemas.microsoft.com/office/powerpoint/2010/main" val="2832463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930-05E6-C844-87AE-E283724B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List </a:t>
            </a:r>
            <a:r>
              <a:rPr lang="en-US" dirty="0"/>
              <a:t>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59D7-9968-3945-AD37-25CB07FF5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259" y="1825623"/>
            <a:ext cx="9852378" cy="4101043"/>
          </a:xfrm>
        </p:spPr>
        <p:txBody>
          <a:bodyPr>
            <a:normAutofit/>
          </a:bodyPr>
          <a:lstStyle/>
          <a:p>
            <a:pPr marL="12700" marR="767715">
              <a:lnSpc>
                <a:spcPct val="100000"/>
              </a:lnSpc>
            </a:pPr>
            <a:r>
              <a:rPr lang="en-CA" spc="-1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 </a:t>
            </a: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elements can be of any type:</a:t>
            </a:r>
          </a:p>
          <a:p>
            <a:pPr marL="12700" marR="767715">
              <a:lnSpc>
                <a:spcPct val="100000"/>
              </a:lnSpc>
            </a:pPr>
            <a:endParaRPr lang="en-US" dirty="0"/>
          </a:p>
          <a:p>
            <a:pPr marL="12700" marR="767715">
              <a:lnSpc>
                <a:spcPct val="100000"/>
              </a:lnSpc>
            </a:pPr>
            <a:endParaRPr lang="en-US" dirty="0"/>
          </a:p>
          <a:p>
            <a:pPr marL="12700" marR="767715">
              <a:lnSpc>
                <a:spcPct val="100000"/>
              </a:lnSpc>
            </a:pPr>
            <a:endParaRPr lang="en-US" dirty="0"/>
          </a:p>
          <a:p>
            <a:pPr marL="12700" marR="767715">
              <a:lnSpc>
                <a:spcPct val="100000"/>
              </a:lnSpc>
            </a:pPr>
            <a:endParaRPr lang="en-US" dirty="0"/>
          </a:p>
          <a:p>
            <a:pPr marL="12700" marR="767715">
              <a:lnSpc>
                <a:spcPct val="100000"/>
              </a:lnSpc>
            </a:pP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CA" spc="-1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list </a:t>
            </a: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can contain elements of more than one type:</a:t>
            </a: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E55026-0656-4047-85E8-DEE1CF34F374}"/>
              </a:ext>
            </a:extLst>
          </p:cNvPr>
          <p:cNvSpPr txBox="1"/>
          <p:nvPr/>
        </p:nvSpPr>
        <p:spPr>
          <a:xfrm>
            <a:off x="516588" y="2555752"/>
            <a:ext cx="11354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subjects = </a:t>
            </a:r>
            <a:r>
              <a:rPr lang="en-US" sz="2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‘bio’</a:t>
            </a:r>
            <a:r>
              <a:rPr lang="en-US" sz="2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‘programming’</a:t>
            </a:r>
            <a:r>
              <a:rPr lang="en-US" sz="2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‘math’</a:t>
            </a:r>
            <a:r>
              <a:rPr lang="en-US" sz="2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‘history’</a:t>
            </a:r>
            <a:r>
              <a:rPr lang="en-US" sz="2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1A9BA1-FCA3-1E49-9B62-5B3A35A9F764}"/>
              </a:ext>
            </a:extLst>
          </p:cNvPr>
          <p:cNvSpPr txBox="1"/>
          <p:nvPr/>
        </p:nvSpPr>
        <p:spPr>
          <a:xfrm>
            <a:off x="569259" y="3255809"/>
            <a:ext cx="5554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grades = </a:t>
            </a:r>
            <a:r>
              <a:rPr lang="en-US" sz="2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75</a:t>
            </a:r>
            <a:r>
              <a:rPr lang="en-US" sz="2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98</a:t>
            </a:r>
            <a:r>
              <a:rPr lang="en-US" sz="2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82</a:t>
            </a:r>
            <a:r>
              <a:rPr lang="en-US" sz="2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62</a:t>
            </a:r>
            <a:r>
              <a:rPr lang="en-US" sz="2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071A48-DC6B-6844-A1B5-A194AF359A6C}"/>
              </a:ext>
            </a:extLst>
          </p:cNvPr>
          <p:cNvSpPr txBox="1"/>
          <p:nvPr/>
        </p:nvSpPr>
        <p:spPr>
          <a:xfrm>
            <a:off x="569259" y="5230255"/>
            <a:ext cx="7917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street_address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‘Main Street’</a:t>
            </a:r>
            <a:r>
              <a:rPr lang="en-US" sz="2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496D3B-CC68-1047-9617-2B35BE41E440}"/>
              </a:ext>
            </a:extLst>
          </p:cNvPr>
          <p:cNvSpPr txBox="1"/>
          <p:nvPr/>
        </p:nvSpPr>
        <p:spPr>
          <a:xfrm>
            <a:off x="569259" y="5841893"/>
            <a:ext cx="9635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light = </a:t>
            </a:r>
            <a:r>
              <a:rPr lang="en-US" sz="2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‘status’</a:t>
            </a:r>
            <a:r>
              <a:rPr lang="en-US" sz="2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True</a:t>
            </a:r>
            <a:r>
              <a:rPr lang="en-US" sz="2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‘intensity’</a:t>
            </a:r>
            <a:r>
              <a:rPr lang="en-US" sz="2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3.1</a:t>
            </a:r>
            <a:r>
              <a:rPr lang="en-US" sz="2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804592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930-05E6-C844-87AE-E283724B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List </a:t>
            </a:r>
            <a:r>
              <a:rPr lang="en-US" dirty="0"/>
              <a:t>Operations (Indexing and Slicing)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59D7-9968-3945-AD37-25CB07FF5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259" y="1825623"/>
            <a:ext cx="9852378" cy="4101043"/>
          </a:xfrm>
        </p:spPr>
        <p:txBody>
          <a:bodyPr>
            <a:normAutofit/>
          </a:bodyPr>
          <a:lstStyle/>
          <a:p>
            <a:pPr marL="12700" marR="767715">
              <a:lnSpc>
                <a:spcPct val="100000"/>
              </a:lnSpc>
            </a:pP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CA" spc="-1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list </a:t>
            </a: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can be indexed just like a string:</a:t>
            </a:r>
          </a:p>
          <a:p>
            <a:pPr marL="12700" marR="767715">
              <a:lnSpc>
                <a:spcPct val="100000"/>
              </a:lnSpc>
            </a:pPr>
            <a:endParaRPr lang="en-US" dirty="0"/>
          </a:p>
          <a:p>
            <a:pPr marL="12700" marR="767715">
              <a:lnSpc>
                <a:spcPct val="100000"/>
              </a:lnSpc>
            </a:pPr>
            <a:endParaRPr lang="en-US" dirty="0"/>
          </a:p>
          <a:p>
            <a:pPr marL="12700" marR="767715">
              <a:lnSpc>
                <a:spcPct val="100000"/>
              </a:lnSpc>
            </a:pPr>
            <a:endParaRPr lang="en-US" dirty="0"/>
          </a:p>
          <a:p>
            <a:pPr marL="12700" marR="767715">
              <a:lnSpc>
                <a:spcPct val="100000"/>
              </a:lnSpc>
            </a:pPr>
            <a:endParaRPr lang="en-US" dirty="0"/>
          </a:p>
          <a:p>
            <a:pPr marL="12700" marR="767715">
              <a:lnSpc>
                <a:spcPct val="100000"/>
              </a:lnSpc>
            </a:pP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CA" spc="-1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list </a:t>
            </a: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can be sliced just like a string:</a:t>
            </a: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D73A7C1-25BA-D040-B9B8-E666A2666678}"/>
              </a:ext>
            </a:extLst>
          </p:cNvPr>
          <p:cNvSpPr txBox="1"/>
          <p:nvPr/>
        </p:nvSpPr>
        <p:spPr>
          <a:xfrm>
            <a:off x="1028087" y="2441176"/>
            <a:ext cx="7868487" cy="18953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sz="2400" dirty="0">
                <a:solidFill>
                  <a:srgbClr val="00FF00"/>
                </a:solidFill>
                <a:latin typeface="Courier New"/>
                <a:cs typeface="Courier New"/>
              </a:rPr>
              <a:t>&gt;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 grade</a:t>
            </a:r>
            <a:r>
              <a:rPr sz="2400" dirty="0">
                <a:solidFill>
                  <a:srgbClr val="00FF00"/>
                </a:solidFill>
                <a:latin typeface="Courier New"/>
                <a:cs typeface="Courier New"/>
              </a:rPr>
              <a:t>s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00FF00"/>
                </a:solidFill>
                <a:latin typeface="Courier New"/>
                <a:cs typeface="Courier New"/>
              </a:rPr>
              <a:t>=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 [80</a:t>
            </a:r>
            <a:r>
              <a:rPr sz="2400" dirty="0">
                <a:solidFill>
                  <a:srgbClr val="00FF00"/>
                </a:solidFill>
                <a:latin typeface="Courier New"/>
                <a:cs typeface="Courier New"/>
              </a:rPr>
              <a:t>,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 90</a:t>
            </a:r>
            <a:r>
              <a:rPr sz="2400" dirty="0">
                <a:solidFill>
                  <a:srgbClr val="00FF00"/>
                </a:solidFill>
                <a:latin typeface="Courier New"/>
                <a:cs typeface="Courier New"/>
              </a:rPr>
              <a:t>,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 70</a:t>
            </a:r>
            <a:r>
              <a:rPr sz="2400" dirty="0">
                <a:solidFill>
                  <a:srgbClr val="00FF00"/>
                </a:solidFill>
                <a:latin typeface="Courier New"/>
                <a:cs typeface="Courier New"/>
              </a:rPr>
              <a:t>,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 45</a:t>
            </a:r>
            <a:r>
              <a:rPr sz="2400" dirty="0">
                <a:solidFill>
                  <a:srgbClr val="00FF00"/>
                </a:solidFill>
                <a:latin typeface="Courier New"/>
                <a:cs typeface="Courier New"/>
              </a:rPr>
              <a:t>,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 98</a:t>
            </a:r>
            <a:r>
              <a:rPr sz="2400" dirty="0">
                <a:solidFill>
                  <a:srgbClr val="00FF00"/>
                </a:solidFill>
                <a:latin typeface="Courier New"/>
                <a:cs typeface="Courier New"/>
              </a:rPr>
              <a:t>,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 57]</a:t>
            </a:r>
            <a:endParaRPr sz="2400" dirty="0">
              <a:solidFill>
                <a:srgbClr val="00FF00"/>
              </a:solidFill>
              <a:latin typeface="Courier New"/>
              <a:cs typeface="Courier New"/>
            </a:endParaRPr>
          </a:p>
          <a:p>
            <a:pPr marL="12700" marR="4386580">
              <a:lnSpc>
                <a:spcPts val="2870"/>
              </a:lnSpc>
              <a:spcBef>
                <a:spcPts val="125"/>
              </a:spcBef>
            </a:pP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sz="2400" dirty="0">
                <a:solidFill>
                  <a:srgbClr val="00FF00"/>
                </a:solidFill>
                <a:latin typeface="Courier New"/>
                <a:cs typeface="Courier New"/>
              </a:rPr>
              <a:t>&gt;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 grades[1]</a:t>
            </a:r>
            <a:endParaRPr lang="en-US" sz="2400" spc="-5" dirty="0">
              <a:solidFill>
                <a:srgbClr val="00FF00"/>
              </a:solidFill>
              <a:latin typeface="Courier New"/>
              <a:cs typeface="Courier New"/>
            </a:endParaRPr>
          </a:p>
          <a:p>
            <a:pPr marL="12700" marR="4386580">
              <a:lnSpc>
                <a:spcPts val="2870"/>
              </a:lnSpc>
              <a:spcBef>
                <a:spcPts val="125"/>
              </a:spcBef>
            </a:pP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90</a:t>
            </a:r>
          </a:p>
          <a:p>
            <a:pPr marL="12700" marR="4386580">
              <a:lnSpc>
                <a:spcPts val="2870"/>
              </a:lnSpc>
              <a:spcBef>
                <a:spcPts val="125"/>
              </a:spcBef>
            </a:pP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grades[-3]</a:t>
            </a:r>
            <a:endParaRPr sz="2400" dirty="0">
              <a:solidFill>
                <a:srgbClr val="00FF00"/>
              </a:solidFill>
              <a:latin typeface="Courier New"/>
              <a:cs typeface="Courier New"/>
            </a:endParaRPr>
          </a:p>
          <a:p>
            <a:pPr marL="12700" marR="6212205">
              <a:lnSpc>
                <a:spcPts val="2870"/>
              </a:lnSpc>
              <a:spcBef>
                <a:spcPts val="30"/>
              </a:spcBef>
            </a:pP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45</a:t>
            </a:r>
            <a:endParaRPr sz="24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66363758-B955-9842-8DEA-F51679A3371D}"/>
              </a:ext>
            </a:extLst>
          </p:cNvPr>
          <p:cNvSpPr txBox="1"/>
          <p:nvPr/>
        </p:nvSpPr>
        <p:spPr>
          <a:xfrm>
            <a:off x="1028087" y="5431351"/>
            <a:ext cx="2764155" cy="74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sz="2400" dirty="0">
                <a:solidFill>
                  <a:srgbClr val="00FF00"/>
                </a:solidFill>
                <a:latin typeface="Courier New"/>
                <a:cs typeface="Courier New"/>
              </a:rPr>
              <a:t>&gt;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 grades[0:2] [80</a:t>
            </a:r>
            <a:r>
              <a:rPr sz="2400" dirty="0">
                <a:solidFill>
                  <a:srgbClr val="00FF00"/>
                </a:solidFill>
                <a:latin typeface="Courier New"/>
                <a:cs typeface="Courier New"/>
              </a:rPr>
              <a:t>,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 90]</a:t>
            </a:r>
            <a:endParaRPr sz="24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3969AB2B-7F41-034F-9B21-69A338C5873C}"/>
              </a:ext>
            </a:extLst>
          </p:cNvPr>
          <p:cNvSpPr txBox="1"/>
          <p:nvPr/>
        </p:nvSpPr>
        <p:spPr>
          <a:xfrm>
            <a:off x="6817494" y="5425355"/>
            <a:ext cx="3326967" cy="74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sz="2400" dirty="0">
                <a:solidFill>
                  <a:srgbClr val="00FF00"/>
                </a:solidFill>
                <a:latin typeface="Courier New"/>
                <a:cs typeface="Courier New"/>
              </a:rPr>
              <a:t>&gt;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 grades[</a:t>
            </a:r>
            <a:r>
              <a:rPr lang="en-US" sz="2400" spc="-5" dirty="0">
                <a:solidFill>
                  <a:srgbClr val="00FF00"/>
                </a:solidFill>
                <a:latin typeface="Courier New"/>
                <a:cs typeface="Courier New"/>
              </a:rPr>
              <a:t>: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:</a:t>
            </a:r>
            <a:r>
              <a:rPr lang="en-US" sz="2400" spc="-5" dirty="0">
                <a:solidFill>
                  <a:srgbClr val="00FF00"/>
                </a:solidFill>
                <a:latin typeface="Courier New"/>
                <a:cs typeface="Courier New"/>
              </a:rPr>
              <a:t>-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2] [</a:t>
            </a:r>
            <a:r>
              <a:rPr lang="en-US" sz="2400" spc="-5" dirty="0">
                <a:solidFill>
                  <a:srgbClr val="00FF00"/>
                </a:solidFill>
                <a:latin typeface="Courier New"/>
                <a:cs typeface="Courier New"/>
              </a:rPr>
              <a:t>57, 45, 90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]</a:t>
            </a:r>
            <a:endParaRPr sz="24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03221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FBCEC-6729-D941-9DFD-F6ECCDB0E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Nested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FC5D4-F836-514F-8823-2DB95B1E4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8252791" cy="4835479"/>
          </a:xfrm>
        </p:spPr>
        <p:txBody>
          <a:bodyPr>
            <a:normAutofit/>
          </a:bodyPr>
          <a:lstStyle/>
          <a:p>
            <a:r>
              <a:rPr lang="en-US" sz="2200" dirty="0"/>
              <a:t>Lists can contain any type, including other lists!</a:t>
            </a:r>
          </a:p>
          <a:p>
            <a:pPr lvl="1"/>
            <a:r>
              <a:rPr lang="en-US" sz="2200" dirty="0"/>
              <a:t>Called “nested lists”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To access a nested item, first select the </a:t>
            </a:r>
            <a:r>
              <a:rPr lang="en-US" sz="2200" dirty="0" err="1"/>
              <a:t>sublist</a:t>
            </a:r>
            <a:r>
              <a:rPr lang="en-US" sz="2200" dirty="0"/>
              <a:t>, then treat as a regular list</a:t>
            </a:r>
          </a:p>
          <a:p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E7ADD7-1A6C-8544-B563-78A76230BC70}"/>
              </a:ext>
            </a:extLst>
          </p:cNvPr>
          <p:cNvSpPr txBox="1"/>
          <p:nvPr/>
        </p:nvSpPr>
        <p:spPr>
          <a:xfrm>
            <a:off x="1884384" y="2535567"/>
            <a:ext cx="645561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list1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list2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…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listN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5169652-4638-6042-B7C8-22E0A049740F}"/>
              </a:ext>
            </a:extLst>
          </p:cNvPr>
          <p:cNvSpPr/>
          <p:nvPr/>
        </p:nvSpPr>
        <p:spPr>
          <a:xfrm>
            <a:off x="1219199" y="3192092"/>
            <a:ext cx="3299791" cy="441962"/>
          </a:xfrm>
          <a:custGeom>
            <a:avLst/>
            <a:gdLst/>
            <a:ahLst/>
            <a:cxnLst/>
            <a:rect l="l" t="t" r="r" b="b"/>
            <a:pathLst>
              <a:path w="3276600" h="304800">
                <a:moveTo>
                  <a:pt x="0" y="304602"/>
                </a:moveTo>
                <a:lnTo>
                  <a:pt x="837" y="264520"/>
                </a:lnTo>
                <a:lnTo>
                  <a:pt x="4908" y="211709"/>
                </a:lnTo>
                <a:lnTo>
                  <a:pt x="11735" y="171412"/>
                </a:lnTo>
                <a:lnTo>
                  <a:pt x="1611447" y="143472"/>
                </a:lnTo>
                <a:lnTo>
                  <a:pt x="1614850" y="142190"/>
                </a:lnTo>
                <a:lnTo>
                  <a:pt x="1629432" y="101992"/>
                </a:lnTo>
                <a:lnTo>
                  <a:pt x="1635296" y="56455"/>
                </a:lnTo>
                <a:lnTo>
                  <a:pt x="1638140" y="0"/>
                </a:lnTo>
                <a:lnTo>
                  <a:pt x="1638445" y="18585"/>
                </a:lnTo>
                <a:lnTo>
                  <a:pt x="1642234" y="71682"/>
                </a:lnTo>
                <a:lnTo>
                  <a:pt x="1649584" y="114736"/>
                </a:lnTo>
                <a:lnTo>
                  <a:pt x="3249746" y="143472"/>
                </a:lnTo>
                <a:lnTo>
                  <a:pt x="3253150" y="144755"/>
                </a:lnTo>
                <a:lnTo>
                  <a:pt x="3267732" y="184953"/>
                </a:lnTo>
                <a:lnTo>
                  <a:pt x="3273597" y="230489"/>
                </a:lnTo>
                <a:lnTo>
                  <a:pt x="3275871" y="267173"/>
                </a:lnTo>
                <a:lnTo>
                  <a:pt x="3276440" y="286945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F5DE44-1F54-0046-B50E-763CB28F756A}"/>
              </a:ext>
            </a:extLst>
          </p:cNvPr>
          <p:cNvSpPr txBox="1"/>
          <p:nvPr/>
        </p:nvSpPr>
        <p:spPr>
          <a:xfrm>
            <a:off x="0" y="3698678"/>
            <a:ext cx="567174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val1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val2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…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valN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9BF8D1E8-932A-874D-9786-43661F1D3C41}"/>
              </a:ext>
            </a:extLst>
          </p:cNvPr>
          <p:cNvSpPr txBox="1"/>
          <p:nvPr/>
        </p:nvSpPr>
        <p:spPr>
          <a:xfrm>
            <a:off x="2951381" y="4970756"/>
            <a:ext cx="6139610" cy="14922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sz="2400" dirty="0">
                <a:solidFill>
                  <a:srgbClr val="00FF00"/>
                </a:solidFill>
                <a:latin typeface="Courier New"/>
                <a:cs typeface="Courier New"/>
              </a:rPr>
              <a:t>&gt;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lang="en-US" sz="2400" spc="-5" dirty="0" err="1">
                <a:solidFill>
                  <a:srgbClr val="00FF00"/>
                </a:solidFill>
                <a:latin typeface="Courier New"/>
                <a:cs typeface="Courier New"/>
              </a:rPr>
              <a:t>list_of_lists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[</a:t>
            </a:r>
            <a:r>
              <a:rPr lang="en-US" sz="2400" spc="-5" dirty="0">
                <a:solidFill>
                  <a:srgbClr val="00FF00"/>
                </a:solidFill>
                <a:latin typeface="Courier New"/>
                <a:cs typeface="Courier New"/>
              </a:rPr>
              <a:t>0]</a:t>
            </a:r>
          </a:p>
          <a:p>
            <a:pPr marL="12700" marR="5080">
              <a:lnSpc>
                <a:spcPct val="100699"/>
              </a:lnSpc>
            </a:pPr>
            <a:r>
              <a:rPr lang="en-US" sz="2400" spc="-5" dirty="0">
                <a:solidFill>
                  <a:srgbClr val="00FF00"/>
                </a:solidFill>
                <a:latin typeface="Courier New"/>
                <a:cs typeface="Courier New"/>
              </a:rPr>
              <a:t>[val1, val2, …, </a:t>
            </a:r>
            <a:r>
              <a:rPr lang="en-US" sz="2400" spc="-5" dirty="0" err="1">
                <a:solidFill>
                  <a:srgbClr val="00FF00"/>
                </a:solidFill>
                <a:latin typeface="Courier New"/>
                <a:cs typeface="Courier New"/>
              </a:rPr>
              <a:t>valN</a:t>
            </a:r>
            <a:r>
              <a:rPr lang="en-US" sz="2400" spc="-5" dirty="0">
                <a:solidFill>
                  <a:srgbClr val="00FF00"/>
                </a:solidFill>
                <a:latin typeface="Courier New"/>
                <a:cs typeface="Courier New"/>
              </a:rPr>
              <a:t>]</a:t>
            </a:r>
          </a:p>
          <a:p>
            <a:pPr marL="12700" marR="5080">
              <a:lnSpc>
                <a:spcPct val="100699"/>
              </a:lnSpc>
            </a:pPr>
            <a:r>
              <a:rPr lang="en-US"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</a:t>
            </a:r>
            <a:r>
              <a:rPr lang="en-US" sz="2400" spc="-5" dirty="0" err="1">
                <a:solidFill>
                  <a:srgbClr val="00FF00"/>
                </a:solidFill>
                <a:latin typeface="Courier New"/>
                <a:cs typeface="Courier New"/>
              </a:rPr>
              <a:t>list_of_lists</a:t>
            </a:r>
            <a:r>
              <a:rPr lang="en-US" sz="2400" spc="-5" dirty="0">
                <a:solidFill>
                  <a:srgbClr val="00FF00"/>
                </a:solidFill>
                <a:latin typeface="Courier New"/>
                <a:cs typeface="Courier New"/>
              </a:rPr>
              <a:t>[0][1]</a:t>
            </a:r>
          </a:p>
          <a:p>
            <a:pPr marL="12700" marR="5080">
              <a:lnSpc>
                <a:spcPct val="100699"/>
              </a:lnSpc>
            </a:pPr>
            <a:r>
              <a:rPr lang="en-US" sz="2400" spc="-5" dirty="0">
                <a:solidFill>
                  <a:srgbClr val="00FF00"/>
                </a:solidFill>
                <a:latin typeface="Courier New"/>
                <a:cs typeface="Courier New"/>
              </a:rPr>
              <a:t>val2</a:t>
            </a:r>
            <a:endParaRPr sz="24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pic>
        <p:nvPicPr>
          <p:cNvPr id="8194" name="Picture 2" descr="Vectors and iteration">
            <a:extLst>
              <a:ext uri="{FF2B5EF4-FFF2-40B4-BE49-F238E27FC236}">
                <a16:creationId xmlns:a16="http://schemas.microsoft.com/office/drawing/2014/main" id="{6A68108A-7501-964B-8555-C919C7818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997" y="629469"/>
            <a:ext cx="3710765" cy="239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71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FBCEC-6729-D941-9DFD-F6ECCDB0E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Nested Lists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FC5D4-F836-514F-8823-2DB95B1E4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8252791" cy="4835479"/>
          </a:xfrm>
        </p:spPr>
        <p:txBody>
          <a:bodyPr>
            <a:normAutofit/>
          </a:bodyPr>
          <a:lstStyle/>
          <a:p>
            <a:r>
              <a:rPr lang="en-US" sz="2200" dirty="0"/>
              <a:t>Let’s provide some information in our list of grades:</a:t>
            </a:r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Now we can access different parts depending on what we want: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9BF8D1E8-932A-874D-9786-43661F1D3C41}"/>
              </a:ext>
            </a:extLst>
          </p:cNvPr>
          <p:cNvSpPr txBox="1"/>
          <p:nvPr/>
        </p:nvSpPr>
        <p:spPr>
          <a:xfrm>
            <a:off x="598004" y="2897644"/>
            <a:ext cx="7902150" cy="9325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0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sz="2000" dirty="0">
                <a:solidFill>
                  <a:srgbClr val="00FF00"/>
                </a:solidFill>
                <a:latin typeface="Courier New"/>
                <a:cs typeface="Courier New"/>
              </a:rPr>
              <a:t>&gt;</a:t>
            </a:r>
            <a:r>
              <a:rPr sz="2000" spc="-5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lang="en-US" sz="2000" spc="-5" dirty="0">
                <a:solidFill>
                  <a:srgbClr val="00FF00"/>
                </a:solidFill>
                <a:latin typeface="Courier New"/>
                <a:cs typeface="Courier New"/>
              </a:rPr>
              <a:t>aps106_grades = [[‘Midterm 1’, 60],</a:t>
            </a:r>
          </a:p>
          <a:p>
            <a:pPr marL="12700" marR="5080">
              <a:lnSpc>
                <a:spcPct val="100699"/>
              </a:lnSpc>
            </a:pPr>
            <a:r>
              <a:rPr lang="en-US" sz="2000" spc="-5" dirty="0">
                <a:solidFill>
                  <a:srgbClr val="00FF00"/>
                </a:solidFill>
                <a:latin typeface="Courier New"/>
                <a:cs typeface="Courier New"/>
              </a:rPr>
              <a:t>		    	   [‘Midterm 2’, 90],</a:t>
            </a:r>
          </a:p>
          <a:p>
            <a:pPr marL="12700" marR="5080">
              <a:lnSpc>
                <a:spcPct val="100699"/>
              </a:lnSpc>
            </a:pPr>
            <a:r>
              <a:rPr lang="en-US" sz="2000" spc="-5" dirty="0">
                <a:solidFill>
                  <a:srgbClr val="00FF00"/>
                </a:solidFill>
                <a:latin typeface="Courier New"/>
                <a:cs typeface="Courier New"/>
              </a:rPr>
              <a:t>		    	   [‘Exam’, 100]]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519DABD2-7001-5340-8111-C01EFD327711}"/>
              </a:ext>
            </a:extLst>
          </p:cNvPr>
          <p:cNvSpPr txBox="1"/>
          <p:nvPr/>
        </p:nvSpPr>
        <p:spPr>
          <a:xfrm>
            <a:off x="598004" y="2365809"/>
            <a:ext cx="10995991" cy="3108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0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sz="2000" dirty="0">
                <a:solidFill>
                  <a:srgbClr val="00FF00"/>
                </a:solidFill>
                <a:latin typeface="Courier New"/>
                <a:cs typeface="Courier New"/>
              </a:rPr>
              <a:t>&gt;</a:t>
            </a:r>
            <a:r>
              <a:rPr sz="2000" spc="-5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lang="en-US" sz="2000" spc="-5" dirty="0">
                <a:solidFill>
                  <a:srgbClr val="00FF00"/>
                </a:solidFill>
                <a:latin typeface="Courier New"/>
                <a:cs typeface="Courier New"/>
              </a:rPr>
              <a:t>aps106_grades = [[‘Midterm 1’, 60],[‘Midterm 2’, 90],[‘Exam’, 100]]</a:t>
            </a: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62873006-B53F-844D-BF6E-2D4FFBFBC3F4}"/>
              </a:ext>
            </a:extLst>
          </p:cNvPr>
          <p:cNvSpPr txBox="1"/>
          <p:nvPr/>
        </p:nvSpPr>
        <p:spPr>
          <a:xfrm>
            <a:off x="598003" y="4934801"/>
            <a:ext cx="10995991" cy="15542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0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sz="2000" dirty="0">
                <a:solidFill>
                  <a:srgbClr val="00FF00"/>
                </a:solidFill>
                <a:latin typeface="Courier New"/>
                <a:cs typeface="Courier New"/>
              </a:rPr>
              <a:t>&gt;</a:t>
            </a:r>
            <a:r>
              <a:rPr sz="2000" spc="-5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lang="en-US" sz="2000" spc="-5" dirty="0">
                <a:solidFill>
                  <a:srgbClr val="00FF00"/>
                </a:solidFill>
                <a:latin typeface="Courier New"/>
                <a:cs typeface="Courier New"/>
              </a:rPr>
              <a:t>aps106_grades[0]</a:t>
            </a:r>
          </a:p>
          <a:p>
            <a:pPr marL="12700" marR="5080">
              <a:lnSpc>
                <a:spcPct val="100699"/>
              </a:lnSpc>
            </a:pPr>
            <a:r>
              <a:rPr lang="en-US" sz="2000" spc="-5" dirty="0">
                <a:solidFill>
                  <a:srgbClr val="00FF00"/>
                </a:solidFill>
                <a:latin typeface="Courier New"/>
                <a:cs typeface="Courier New"/>
              </a:rPr>
              <a:t>[‘Midterm 1’, 60]</a:t>
            </a:r>
          </a:p>
          <a:p>
            <a:pPr marL="12700" marR="5080">
              <a:lnSpc>
                <a:spcPct val="100699"/>
              </a:lnSpc>
            </a:pPr>
            <a:endParaRPr lang="en-US" sz="2000" spc="-5" dirty="0">
              <a:solidFill>
                <a:srgbClr val="00FF00"/>
              </a:solidFill>
              <a:latin typeface="Courier New"/>
              <a:cs typeface="Courier New"/>
            </a:endParaRPr>
          </a:p>
          <a:p>
            <a:pPr marL="12700" marR="5080">
              <a:lnSpc>
                <a:spcPct val="100699"/>
              </a:lnSpc>
            </a:pPr>
            <a:r>
              <a:rPr lang="en-US" sz="20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aps106_grades[2][1]</a:t>
            </a:r>
          </a:p>
          <a:p>
            <a:pPr marL="12700" marR="5080">
              <a:lnSpc>
                <a:spcPct val="100699"/>
              </a:lnSpc>
            </a:pPr>
            <a:r>
              <a:rPr lang="en-US" sz="2000" spc="-5" dirty="0">
                <a:solidFill>
                  <a:srgbClr val="00FF00"/>
                </a:solidFill>
                <a:latin typeface="Courier New"/>
                <a:cs typeface="Courier New"/>
              </a:rPr>
              <a:t>100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282023-6233-DB41-8B15-CF3645D19912}"/>
              </a:ext>
            </a:extLst>
          </p:cNvPr>
          <p:cNvSpPr txBox="1"/>
          <p:nvPr/>
        </p:nvSpPr>
        <p:spPr>
          <a:xfrm>
            <a:off x="7645534" y="3120669"/>
            <a:ext cx="4212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BOTH OF THESE ARE THE SAME THING!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25F6F1-0647-5641-AFCA-B93F5960818B}"/>
              </a:ext>
            </a:extLst>
          </p:cNvPr>
          <p:cNvCxnSpPr/>
          <p:nvPr/>
        </p:nvCxnSpPr>
        <p:spPr>
          <a:xfrm flipH="1" flipV="1">
            <a:off x="9090991" y="2725614"/>
            <a:ext cx="240196" cy="31868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9E64328-5AD6-8448-88EB-A2CBB7E9514A}"/>
              </a:ext>
            </a:extLst>
          </p:cNvPr>
          <p:cNvCxnSpPr>
            <a:cxnSpLocks/>
          </p:cNvCxnSpPr>
          <p:nvPr/>
        </p:nvCxnSpPr>
        <p:spPr>
          <a:xfrm flipH="1">
            <a:off x="7065230" y="3349053"/>
            <a:ext cx="460205" cy="64707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03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3E942-D48A-CF4F-BAD4-22FE8605A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3DF1E-F240-BC41-B313-3625DDE1D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532292"/>
            <a:ext cx="7025986" cy="4835479"/>
          </a:xfrm>
        </p:spPr>
        <p:txBody>
          <a:bodyPr>
            <a:normAutofit/>
          </a:bodyPr>
          <a:lstStyle/>
          <a:p>
            <a:r>
              <a:rPr lang="en-CA" dirty="0"/>
              <a:t>Let’s take a look at how this works in Python!</a:t>
            </a:r>
          </a:p>
          <a:p>
            <a:pPr lvl="1"/>
            <a:r>
              <a:rPr lang="en-CA" dirty="0"/>
              <a:t>Creating lists</a:t>
            </a:r>
          </a:p>
          <a:p>
            <a:pPr lvl="1"/>
            <a:r>
              <a:rPr lang="en-CA" dirty="0"/>
              <a:t>List indexing and slicing</a:t>
            </a:r>
          </a:p>
          <a:p>
            <a:pPr lvl="1"/>
            <a:r>
              <a:rPr lang="en-CA" dirty="0"/>
              <a:t>List operations</a:t>
            </a:r>
          </a:p>
          <a:p>
            <a:pPr lvl="1"/>
            <a:r>
              <a:rPr lang="en-CA" dirty="0"/>
              <a:t>Nested lists!</a:t>
            </a:r>
          </a:p>
          <a:p>
            <a:pPr lvl="1"/>
            <a:endParaRPr lang="en-CA" dirty="0"/>
          </a:p>
        </p:txBody>
      </p: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9BD5FBCF-8C94-E44C-BBC9-C128207E6FA0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1. The ‘list’ Type</a:t>
            </a:r>
          </a:p>
        </p:txBody>
      </p:sp>
    </p:spTree>
    <p:extLst>
      <p:ext uri="{BB962C8B-B14F-4D97-AF65-F5344CB8AC3E}">
        <p14:creationId xmlns:p14="http://schemas.microsoft.com/office/powerpoint/2010/main" val="2668005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930-05E6-C844-87AE-E283724B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List </a:t>
            </a:r>
            <a:r>
              <a:rPr lang="en-US" dirty="0"/>
              <a:t>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59D7-9968-3945-AD37-25CB07FF5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259" y="1825623"/>
            <a:ext cx="9852378" cy="4101043"/>
          </a:xfrm>
        </p:spPr>
        <p:txBody>
          <a:bodyPr>
            <a:normAutofit/>
          </a:bodyPr>
          <a:lstStyle/>
          <a:p>
            <a:pPr marL="12700" marR="767715">
              <a:lnSpc>
                <a:spcPct val="100000"/>
              </a:lnSpc>
            </a:pPr>
            <a:r>
              <a:rPr lang="en-CA" spc="-1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Lists </a:t>
            </a: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are mutable! </a:t>
            </a:r>
          </a:p>
          <a:p>
            <a:pPr marL="469900" marR="767715" lvl="1">
              <a:lnSpc>
                <a:spcPct val="100000"/>
              </a:lnSpc>
            </a:pP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This means they can be mutated (modified)</a:t>
            </a:r>
            <a:endParaRPr lang="en-US" dirty="0"/>
          </a:p>
          <a:p>
            <a:pPr marL="12700" marR="767715">
              <a:lnSpc>
                <a:spcPct val="100000"/>
              </a:lnSpc>
            </a:pPr>
            <a:endParaRPr lang="en-US" dirty="0"/>
          </a:p>
          <a:p>
            <a:pPr marL="12700" marR="767715">
              <a:lnSpc>
                <a:spcPct val="100000"/>
              </a:lnSpc>
            </a:pP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All the other types we’ve learned so far (</a:t>
            </a:r>
            <a:r>
              <a:rPr lang="en-US" spc="-1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string</a:t>
            </a: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pc="-1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pc="-1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float</a:t>
            </a: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, and </a:t>
            </a:r>
            <a:r>
              <a:rPr lang="en-US" spc="-1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bool</a:t>
            </a: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) are </a:t>
            </a:r>
            <a:r>
              <a:rPr lang="en-US" spc="-1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immutable</a:t>
            </a: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 (i.e. they can </a:t>
            </a:r>
            <a:r>
              <a:rPr lang="en-US" spc="-1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</a:t>
            </a: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 be modified)</a:t>
            </a: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468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930-05E6-C844-87AE-E283724B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List </a:t>
            </a:r>
            <a:r>
              <a:rPr lang="en-US" dirty="0"/>
              <a:t>Mutability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241525-8926-6542-B325-791FB9A96018}"/>
              </a:ext>
            </a:extLst>
          </p:cNvPr>
          <p:cNvSpPr txBox="1"/>
          <p:nvPr/>
        </p:nvSpPr>
        <p:spPr>
          <a:xfrm>
            <a:off x="2074022" y="1595120"/>
            <a:ext cx="7726801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lang="en-CA" sz="2200" dirty="0">
                <a:solidFill>
                  <a:srgbClr val="00FF00"/>
                </a:solidFill>
                <a:latin typeface="Courier New"/>
                <a:cs typeface="Courier New"/>
              </a:rPr>
              <a:t>&gt;</a:t>
            </a: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 s = “I love cats”</a:t>
            </a: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s[0] = “U”</a:t>
            </a:r>
          </a:p>
          <a:p>
            <a:pPr marL="12700">
              <a:lnSpc>
                <a:spcPct val="100000"/>
              </a:lnSpc>
            </a:pPr>
            <a:r>
              <a:rPr lang="en-CA" sz="2200" dirty="0">
                <a:solidFill>
                  <a:srgbClr val="FF0000"/>
                </a:solidFill>
                <a:latin typeface="Courier New"/>
                <a:cs typeface="Courier New"/>
              </a:rPr>
              <a:t>Traceback (most recent call last):</a:t>
            </a:r>
          </a:p>
          <a:p>
            <a:pPr marL="12700">
              <a:lnSpc>
                <a:spcPct val="100000"/>
              </a:lnSpc>
            </a:pPr>
            <a:r>
              <a:rPr lang="en-CA" sz="2200" dirty="0" err="1">
                <a:solidFill>
                  <a:srgbClr val="FF0000"/>
                </a:solidFill>
                <a:latin typeface="Courier New"/>
                <a:cs typeface="Courier New"/>
              </a:rPr>
              <a:t>builtins.TypeError</a:t>
            </a:r>
            <a:r>
              <a:rPr lang="en-CA" sz="2200" dirty="0">
                <a:solidFill>
                  <a:srgbClr val="FF0000"/>
                </a:solidFill>
                <a:latin typeface="Courier New"/>
                <a:cs typeface="Courier New"/>
              </a:rPr>
              <a:t>: 'str' object does not support item assignment</a:t>
            </a:r>
          </a:p>
          <a:p>
            <a:pPr marL="12700">
              <a:lnSpc>
                <a:spcPct val="100000"/>
              </a:lnSpc>
            </a:pPr>
            <a:endParaRPr lang="en-CA" sz="2200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endParaRPr lang="en-CA" sz="2200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lang="en-CA" sz="2200" dirty="0">
                <a:solidFill>
                  <a:srgbClr val="00FF00"/>
                </a:solidFill>
                <a:latin typeface="Courier New"/>
                <a:cs typeface="Courier New"/>
              </a:rPr>
              <a:t>&gt;</a:t>
            </a: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 grade</a:t>
            </a:r>
            <a:r>
              <a:rPr lang="en-CA" sz="2200" dirty="0">
                <a:solidFill>
                  <a:srgbClr val="00FF00"/>
                </a:solidFill>
                <a:latin typeface="Courier New"/>
                <a:cs typeface="Courier New"/>
              </a:rPr>
              <a:t>s</a:t>
            </a: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lang="en-CA" sz="2200" dirty="0">
                <a:solidFill>
                  <a:srgbClr val="00FF00"/>
                </a:solidFill>
                <a:latin typeface="Courier New"/>
                <a:cs typeface="Courier New"/>
              </a:rPr>
              <a:t>=</a:t>
            </a: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 [80</a:t>
            </a:r>
            <a:r>
              <a:rPr lang="en-CA" sz="2200" dirty="0">
                <a:solidFill>
                  <a:srgbClr val="00FF00"/>
                </a:solidFill>
                <a:latin typeface="Courier New"/>
                <a:cs typeface="Courier New"/>
              </a:rPr>
              <a:t>,</a:t>
            </a: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 90</a:t>
            </a:r>
            <a:r>
              <a:rPr lang="en-CA" sz="2200" dirty="0">
                <a:solidFill>
                  <a:srgbClr val="00FF00"/>
                </a:solidFill>
                <a:latin typeface="Courier New"/>
                <a:cs typeface="Courier New"/>
              </a:rPr>
              <a:t>,</a:t>
            </a: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 70</a:t>
            </a:r>
            <a:r>
              <a:rPr lang="en-CA" sz="2200" dirty="0">
                <a:solidFill>
                  <a:srgbClr val="00FF00"/>
                </a:solidFill>
                <a:latin typeface="Courier New"/>
                <a:cs typeface="Courier New"/>
              </a:rPr>
              <a:t>,</a:t>
            </a: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 45</a:t>
            </a:r>
            <a:r>
              <a:rPr lang="en-CA" sz="2200" dirty="0">
                <a:solidFill>
                  <a:srgbClr val="00FF00"/>
                </a:solidFill>
                <a:latin typeface="Courier New"/>
                <a:cs typeface="Courier New"/>
              </a:rPr>
              <a:t>,</a:t>
            </a: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 98</a:t>
            </a:r>
            <a:r>
              <a:rPr lang="en-CA" sz="2200" dirty="0">
                <a:solidFill>
                  <a:srgbClr val="00FF00"/>
                </a:solidFill>
                <a:latin typeface="Courier New"/>
                <a:cs typeface="Courier New"/>
              </a:rPr>
              <a:t>,</a:t>
            </a: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 57]</a:t>
            </a: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grades[3] = 100</a:t>
            </a: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grades[-1] = 100</a:t>
            </a: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grades[2] = ‘Perfect’</a:t>
            </a: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grades</a:t>
            </a: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[80</a:t>
            </a:r>
            <a:r>
              <a:rPr lang="en-CA" sz="2200" dirty="0">
                <a:solidFill>
                  <a:srgbClr val="00FF00"/>
                </a:solidFill>
                <a:latin typeface="Courier New"/>
                <a:cs typeface="Courier New"/>
              </a:rPr>
              <a:t>,</a:t>
            </a: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 90</a:t>
            </a:r>
            <a:r>
              <a:rPr lang="en-CA" sz="2200" dirty="0">
                <a:solidFill>
                  <a:srgbClr val="00FF00"/>
                </a:solidFill>
                <a:latin typeface="Courier New"/>
                <a:cs typeface="Courier New"/>
              </a:rPr>
              <a:t>,</a:t>
            </a: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 ‘Perfect’</a:t>
            </a:r>
            <a:r>
              <a:rPr lang="en-CA" sz="2200" dirty="0">
                <a:solidFill>
                  <a:srgbClr val="00FF00"/>
                </a:solidFill>
                <a:latin typeface="Courier New"/>
                <a:cs typeface="Courier New"/>
              </a:rPr>
              <a:t>,</a:t>
            </a: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 100</a:t>
            </a:r>
            <a:r>
              <a:rPr lang="en-CA" sz="2200" dirty="0">
                <a:solidFill>
                  <a:srgbClr val="00FF00"/>
                </a:solidFill>
                <a:latin typeface="Courier New"/>
                <a:cs typeface="Courier New"/>
              </a:rPr>
              <a:t>,</a:t>
            </a: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 98</a:t>
            </a:r>
            <a:r>
              <a:rPr lang="en-CA" sz="2200" dirty="0">
                <a:solidFill>
                  <a:srgbClr val="00FF00"/>
                </a:solidFill>
                <a:latin typeface="Courier New"/>
                <a:cs typeface="Courier New"/>
              </a:rPr>
              <a:t>,</a:t>
            </a: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 100]</a:t>
            </a:r>
            <a:endParaRPr lang="en-CA" sz="22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7" name="object 23">
            <a:extLst>
              <a:ext uri="{FF2B5EF4-FFF2-40B4-BE49-F238E27FC236}">
                <a16:creationId xmlns:a16="http://schemas.microsoft.com/office/drawing/2014/main" id="{D0FBEED4-B743-524F-9567-033313E5D75C}"/>
              </a:ext>
            </a:extLst>
          </p:cNvPr>
          <p:cNvSpPr/>
          <p:nvPr/>
        </p:nvSpPr>
        <p:spPr>
          <a:xfrm>
            <a:off x="1505835" y="3987041"/>
            <a:ext cx="386514" cy="1871587"/>
          </a:xfrm>
          <a:custGeom>
            <a:avLst/>
            <a:gdLst/>
            <a:ahLst/>
            <a:cxnLst/>
            <a:rect l="l" t="t" r="r" b="b"/>
            <a:pathLst>
              <a:path w="301625" h="2438400">
                <a:moveTo>
                  <a:pt x="301373" y="2438393"/>
                </a:moveTo>
                <a:lnTo>
                  <a:pt x="261386" y="2437510"/>
                </a:lnTo>
                <a:lnTo>
                  <a:pt x="209301" y="2433236"/>
                </a:lnTo>
                <a:lnTo>
                  <a:pt x="170872" y="2426119"/>
                </a:lnTo>
                <a:lnTo>
                  <a:pt x="148973" y="1244593"/>
                </a:lnTo>
                <a:lnTo>
                  <a:pt x="147619" y="1241193"/>
                </a:lnTo>
                <a:lnTo>
                  <a:pt x="105456" y="1226821"/>
                </a:lnTo>
                <a:lnTo>
                  <a:pt x="58117" y="1221350"/>
                </a:lnTo>
                <a:lnTo>
                  <a:pt x="0" y="1219200"/>
                </a:lnTo>
                <a:lnTo>
                  <a:pt x="20057" y="1218962"/>
                </a:lnTo>
                <a:lnTo>
                  <a:pt x="75066" y="1215671"/>
                </a:lnTo>
                <a:lnTo>
                  <a:pt x="118160" y="1209162"/>
                </a:lnTo>
                <a:lnTo>
                  <a:pt x="148973" y="25393"/>
                </a:lnTo>
                <a:lnTo>
                  <a:pt x="150327" y="21993"/>
                </a:lnTo>
                <a:lnTo>
                  <a:pt x="192490" y="7621"/>
                </a:lnTo>
                <a:lnTo>
                  <a:pt x="239828" y="2150"/>
                </a:lnTo>
                <a:lnTo>
                  <a:pt x="277666" y="299"/>
                </a:lnTo>
                <a:lnTo>
                  <a:pt x="297946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8" name="object 24">
            <a:extLst>
              <a:ext uri="{FF2B5EF4-FFF2-40B4-BE49-F238E27FC236}">
                <a16:creationId xmlns:a16="http://schemas.microsoft.com/office/drawing/2014/main" id="{61FB6239-E711-8043-984F-A03CA35D2BDA}"/>
              </a:ext>
            </a:extLst>
          </p:cNvPr>
          <p:cNvSpPr/>
          <p:nvPr/>
        </p:nvSpPr>
        <p:spPr>
          <a:xfrm>
            <a:off x="1465303" y="1673006"/>
            <a:ext cx="427046" cy="1230749"/>
          </a:xfrm>
          <a:custGeom>
            <a:avLst/>
            <a:gdLst/>
            <a:ahLst/>
            <a:cxnLst/>
            <a:rect l="l" t="t" r="r" b="b"/>
            <a:pathLst>
              <a:path w="301625" h="1833879">
                <a:moveTo>
                  <a:pt x="301373" y="1833555"/>
                </a:moveTo>
                <a:lnTo>
                  <a:pt x="261386" y="1832672"/>
                </a:lnTo>
                <a:lnTo>
                  <a:pt x="209301" y="1828398"/>
                </a:lnTo>
                <a:lnTo>
                  <a:pt x="170873" y="1821282"/>
                </a:lnTo>
                <a:lnTo>
                  <a:pt x="148973" y="942172"/>
                </a:lnTo>
                <a:lnTo>
                  <a:pt x="147619" y="938772"/>
                </a:lnTo>
                <a:lnTo>
                  <a:pt x="105456" y="924402"/>
                </a:lnTo>
                <a:lnTo>
                  <a:pt x="58118" y="918930"/>
                </a:lnTo>
                <a:lnTo>
                  <a:pt x="0" y="916781"/>
                </a:lnTo>
                <a:lnTo>
                  <a:pt x="20057" y="916543"/>
                </a:lnTo>
                <a:lnTo>
                  <a:pt x="75066" y="913252"/>
                </a:lnTo>
                <a:lnTo>
                  <a:pt x="118160" y="906744"/>
                </a:lnTo>
                <a:lnTo>
                  <a:pt x="148973" y="25391"/>
                </a:lnTo>
                <a:lnTo>
                  <a:pt x="150327" y="21991"/>
                </a:lnTo>
                <a:lnTo>
                  <a:pt x="192491" y="7621"/>
                </a:lnTo>
                <a:lnTo>
                  <a:pt x="239829" y="2149"/>
                </a:lnTo>
                <a:lnTo>
                  <a:pt x="277667" y="299"/>
                </a:lnTo>
                <a:lnTo>
                  <a:pt x="297947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9" name="object 25">
            <a:extLst>
              <a:ext uri="{FF2B5EF4-FFF2-40B4-BE49-F238E27FC236}">
                <a16:creationId xmlns:a16="http://schemas.microsoft.com/office/drawing/2014/main" id="{2CCE71F8-68C3-B84E-A4C3-0E1D3A19AD78}"/>
              </a:ext>
            </a:extLst>
          </p:cNvPr>
          <p:cNvSpPr txBox="1"/>
          <p:nvPr/>
        </p:nvSpPr>
        <p:spPr>
          <a:xfrm>
            <a:off x="281631" y="2015522"/>
            <a:ext cx="1092835" cy="538609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30"/>
              </a:lnSpc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stri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a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re imm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ut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</a:p>
        </p:txBody>
      </p:sp>
      <p:sp>
        <p:nvSpPr>
          <p:cNvPr id="10" name="object 26">
            <a:extLst>
              <a:ext uri="{FF2B5EF4-FFF2-40B4-BE49-F238E27FC236}">
                <a16:creationId xmlns:a16="http://schemas.microsoft.com/office/drawing/2014/main" id="{339E312D-55AB-674C-8FE2-BC232F7260CC}"/>
              </a:ext>
            </a:extLst>
          </p:cNvPr>
          <p:cNvSpPr txBox="1"/>
          <p:nvPr/>
        </p:nvSpPr>
        <p:spPr>
          <a:xfrm>
            <a:off x="408948" y="4554136"/>
            <a:ext cx="838200" cy="538609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30"/>
              </a:lnSpc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li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sts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a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re m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ab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</a:p>
        </p:txBody>
      </p:sp>
    </p:spTree>
    <p:extLst>
      <p:ext uri="{BB962C8B-B14F-4D97-AF65-F5344CB8AC3E}">
        <p14:creationId xmlns:p14="http://schemas.microsoft.com/office/powerpoint/2010/main" val="1209910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930-05E6-C844-87AE-E283724B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Aliasing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59D7-9968-3945-AD37-25CB07FF5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608" y="1724643"/>
            <a:ext cx="11766783" cy="4769942"/>
          </a:xfrm>
        </p:spPr>
        <p:txBody>
          <a:bodyPr>
            <a:normAutofit fontScale="92500" lnSpcReduction="10000"/>
          </a:bodyPr>
          <a:lstStyle/>
          <a:p>
            <a:pPr marL="12700" marR="767715">
              <a:lnSpc>
                <a:spcPct val="100000"/>
              </a:lnSpc>
            </a:pP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When two variable names refer to the same object, they are </a:t>
            </a:r>
            <a:r>
              <a:rPr lang="en-US" spc="-1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aliases</a:t>
            </a: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12700" marR="767715">
              <a:lnSpc>
                <a:spcPct val="100000"/>
              </a:lnSpc>
            </a:pP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When we modify one variable, we are modifying the object it refers to, hence also modifying the second variable.</a:t>
            </a: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This is common source of error when working with </a:t>
            </a:r>
            <a:r>
              <a:rPr lang="en-US" spc="-1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 </a:t>
            </a: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objects.</a:t>
            </a: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9BD97458-1679-4640-9875-FB3E18AF5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57" y="3188677"/>
            <a:ext cx="5137052" cy="2446215"/>
          </a:xfrm>
          <a:prstGeom prst="rect">
            <a:avLst/>
          </a:prstGeom>
        </p:spPr>
      </p:pic>
      <p:pic>
        <p:nvPicPr>
          <p:cNvPr id="7170" name="Picture 2" descr="Alias (TV series) - Wikipedia">
            <a:extLst>
              <a:ext uri="{FF2B5EF4-FFF2-40B4-BE49-F238E27FC236}">
                <a16:creationId xmlns:a16="http://schemas.microsoft.com/office/drawing/2014/main" id="{B4015493-563B-4345-B457-73A7C30AE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04" y="3390704"/>
            <a:ext cx="2689274" cy="2151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artoon of two people in clothing pointing at each other&#10;&#10;Description automatically generated">
            <a:extLst>
              <a:ext uri="{FF2B5EF4-FFF2-40B4-BE49-F238E27FC236}">
                <a16:creationId xmlns:a16="http://schemas.microsoft.com/office/drawing/2014/main" id="{2FA32E05-CE99-5794-2B82-736E2DEF2B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844" y="3188677"/>
            <a:ext cx="3196547" cy="239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449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930-05E6-C844-87AE-E283724B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Aliasing</a:t>
            </a:r>
            <a:r>
              <a:rPr lang="en-US" dirty="0"/>
              <a:t> Example (with Visualizer)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59D7-9968-3945-AD37-25CB07FF5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259" y="1825623"/>
            <a:ext cx="9852378" cy="4101043"/>
          </a:xfrm>
        </p:spPr>
        <p:txBody>
          <a:bodyPr>
            <a:normAutofit/>
          </a:bodyPr>
          <a:lstStyle/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FD9B71-142D-C146-81F9-99870E23C6BC}"/>
              </a:ext>
            </a:extLst>
          </p:cNvPr>
          <p:cNvSpPr txBox="1"/>
          <p:nvPr/>
        </p:nvSpPr>
        <p:spPr>
          <a:xfrm>
            <a:off x="838200" y="1825623"/>
            <a:ext cx="88638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Permalink:</a:t>
            </a:r>
          </a:p>
          <a:p>
            <a:endParaRPr lang="en-US" dirty="0">
              <a:solidFill>
                <a:schemeClr val="accent6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chemeClr val="accent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https://tinyurl.com/aps106alias</a:t>
            </a:r>
            <a:r>
              <a:rPr lang="en-US" dirty="0">
                <a:solidFill>
                  <a:schemeClr val="accent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31004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930-05E6-C844-87AE-E283724B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Avoiding</a:t>
            </a:r>
            <a:r>
              <a:rPr lang="en-US" dirty="0">
                <a:solidFill>
                  <a:schemeClr val="accent6"/>
                </a:solidFill>
              </a:rPr>
              <a:t> Aliasing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D2E84-FDBC-C54C-98C8-B89B9B89CD2E}"/>
              </a:ext>
            </a:extLst>
          </p:cNvPr>
          <p:cNvSpPr txBox="1"/>
          <p:nvPr/>
        </p:nvSpPr>
        <p:spPr>
          <a:xfrm>
            <a:off x="2084467" y="1735797"/>
            <a:ext cx="7726801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lst1 =  [11, 12, 13, 14, 15, 16, 27]</a:t>
            </a: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lst2 = lst1</a:t>
            </a: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lst1[-1] = 17</a:t>
            </a: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lst2</a:t>
            </a: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[11, 12, 13, 14, 15, 16, 17]</a:t>
            </a:r>
            <a:endParaRPr lang="en-CA" sz="2200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endParaRPr lang="en-CA" sz="2200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lang="en-CA" sz="2200" dirty="0">
                <a:solidFill>
                  <a:srgbClr val="00FF00"/>
                </a:solidFill>
                <a:latin typeface="Courier New"/>
                <a:cs typeface="Courier New"/>
              </a:rPr>
              <a:t>&gt;</a:t>
            </a: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 id(lst1)</a:t>
            </a: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49012568</a:t>
            </a: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id(lst2)</a:t>
            </a:r>
          </a:p>
          <a:p>
            <a:pPr marL="12700"/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49012568</a:t>
            </a:r>
          </a:p>
          <a:p>
            <a:pPr marL="12700">
              <a:lnSpc>
                <a:spcPct val="100000"/>
              </a:lnSpc>
            </a:pPr>
            <a:endParaRPr lang="en-CA" sz="22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F4609F4-6FEB-2A4F-887C-28901F20A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8058"/>
            <a:ext cx="10219337" cy="4769942"/>
          </a:xfrm>
        </p:spPr>
        <p:txBody>
          <a:bodyPr>
            <a:normAutofit/>
          </a:bodyPr>
          <a:lstStyle/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How can we copy lst1 into another list without aliasing?</a:t>
            </a: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405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56A81-40FF-264E-8073-AF6205F19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But First! The Midterm…</a:t>
            </a:r>
          </a:p>
        </p:txBody>
      </p:sp>
      <p:pic>
        <p:nvPicPr>
          <p:cNvPr id="9220" name="Picture 4" descr="Midterms : r/memes">
            <a:extLst>
              <a:ext uri="{FF2B5EF4-FFF2-40B4-BE49-F238E27FC236}">
                <a16:creationId xmlns:a16="http://schemas.microsoft.com/office/drawing/2014/main" id="{AE454565-9AB4-3D42-807B-E9ADECFE4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32" y="2147676"/>
            <a:ext cx="4671089" cy="347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dterms and “Doing Too Much Stress” | Writing and Communication Centre">
            <a:extLst>
              <a:ext uri="{FF2B5EF4-FFF2-40B4-BE49-F238E27FC236}">
                <a16:creationId xmlns:a16="http://schemas.microsoft.com/office/drawing/2014/main" id="{7A374C8F-3957-FA32-FE2A-A5F5D7A2C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953" y="2057540"/>
            <a:ext cx="3213798" cy="367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03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930-05E6-C844-87AE-E283724BD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08" y="667812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Copying Lists and Avoiding </a:t>
            </a:r>
            <a:r>
              <a:rPr lang="en-US" dirty="0">
                <a:solidFill>
                  <a:schemeClr val="accent6"/>
                </a:solidFill>
              </a:rPr>
              <a:t>Aliasing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D2E84-FDBC-C54C-98C8-B89B9B89CD2E}"/>
              </a:ext>
            </a:extLst>
          </p:cNvPr>
          <p:cNvSpPr txBox="1"/>
          <p:nvPr/>
        </p:nvSpPr>
        <p:spPr>
          <a:xfrm>
            <a:off x="486508" y="2426017"/>
            <a:ext cx="7726801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</a:t>
            </a:r>
            <a:r>
              <a:rPr lang="en-CA" sz="2000" spc="-5" dirty="0" err="1">
                <a:solidFill>
                  <a:srgbClr val="FF0000"/>
                </a:solidFill>
                <a:latin typeface="Courier New"/>
                <a:cs typeface="Courier New"/>
              </a:rPr>
              <a:t>lst_a</a:t>
            </a: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 =  [0, 1, 2, 3]</a:t>
            </a:r>
          </a:p>
          <a:p>
            <a:pPr marL="12700">
              <a:lnSpc>
                <a:spcPct val="100000"/>
              </a:lnSpc>
            </a:pP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</a:t>
            </a:r>
            <a:r>
              <a:rPr lang="en-CA" sz="2000" spc="-5" dirty="0" err="1">
                <a:solidFill>
                  <a:srgbClr val="FF0000"/>
                </a:solidFill>
                <a:latin typeface="Courier New"/>
                <a:cs typeface="Courier New"/>
              </a:rPr>
              <a:t>lst_b</a:t>
            </a:r>
            <a:r>
              <a:rPr lang="en-CA" sz="2000" spc="-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= </a:t>
            </a:r>
            <a:r>
              <a:rPr lang="en-CA" sz="2000" spc="-5" dirty="0" err="1">
                <a:solidFill>
                  <a:srgbClr val="00FF00"/>
                </a:solidFill>
                <a:latin typeface="Courier New"/>
                <a:cs typeface="Courier New"/>
              </a:rPr>
              <a:t>lst_a</a:t>
            </a:r>
            <a:endParaRPr lang="en-CA" sz="2000" spc="-5" dirty="0">
              <a:solidFill>
                <a:srgbClr val="00FF00"/>
              </a:solidFill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</a:t>
            </a:r>
            <a:r>
              <a:rPr lang="en-CA" sz="2000" spc="-5" dirty="0" err="1">
                <a:solidFill>
                  <a:schemeClr val="accent1"/>
                </a:solidFill>
                <a:latin typeface="Courier New"/>
                <a:cs typeface="Courier New"/>
              </a:rPr>
              <a:t>lst_c</a:t>
            </a:r>
            <a:r>
              <a:rPr lang="en-CA" sz="2000" spc="-5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= </a:t>
            </a:r>
            <a:r>
              <a:rPr lang="en-CA" sz="2000" spc="-5" dirty="0">
                <a:solidFill>
                  <a:schemeClr val="accent6"/>
                </a:solidFill>
                <a:latin typeface="Courier New"/>
                <a:cs typeface="Courier New"/>
              </a:rPr>
              <a:t>list(</a:t>
            </a:r>
            <a:r>
              <a:rPr lang="en-CA" sz="2000" spc="-5" dirty="0" err="1">
                <a:solidFill>
                  <a:srgbClr val="00FF00"/>
                </a:solidFill>
                <a:latin typeface="Courier New"/>
                <a:cs typeface="Courier New"/>
              </a:rPr>
              <a:t>lst_a</a:t>
            </a:r>
            <a:r>
              <a:rPr lang="en-CA" sz="2000" spc="-5" dirty="0">
                <a:solidFill>
                  <a:schemeClr val="accent6"/>
                </a:solidFill>
                <a:latin typeface="Courier New"/>
                <a:cs typeface="Courier New"/>
              </a:rPr>
              <a:t>)</a:t>
            </a:r>
          </a:p>
          <a:p>
            <a:pPr marL="12700">
              <a:lnSpc>
                <a:spcPct val="100000"/>
              </a:lnSpc>
            </a:pP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</a:t>
            </a:r>
            <a:r>
              <a:rPr lang="en-CA" sz="2000" spc="-5" dirty="0" err="1">
                <a:solidFill>
                  <a:srgbClr val="FF00E9"/>
                </a:solidFill>
                <a:latin typeface="Courier New"/>
                <a:cs typeface="Courier New"/>
              </a:rPr>
              <a:t>lst_d</a:t>
            </a:r>
            <a:r>
              <a:rPr lang="en-CA" sz="2000" spc="-5" dirty="0">
                <a:solidFill>
                  <a:srgbClr val="FF00E9"/>
                </a:solidFill>
                <a:latin typeface="Courier New"/>
                <a:cs typeface="Courier New"/>
              </a:rPr>
              <a:t> </a:t>
            </a: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= </a:t>
            </a:r>
            <a:r>
              <a:rPr lang="en-CA" sz="2000" spc="-5" dirty="0" err="1">
                <a:solidFill>
                  <a:srgbClr val="00FF00"/>
                </a:solidFill>
                <a:latin typeface="Courier New"/>
                <a:cs typeface="Courier New"/>
              </a:rPr>
              <a:t>lst_a</a:t>
            </a:r>
            <a:r>
              <a:rPr lang="en-CA" sz="2000" spc="-5" dirty="0">
                <a:solidFill>
                  <a:schemeClr val="accent6"/>
                </a:solidFill>
                <a:latin typeface="Courier New"/>
                <a:cs typeface="Courier New"/>
              </a:rPr>
              <a:t>[:]</a:t>
            </a:r>
          </a:p>
          <a:p>
            <a:pPr marL="12700">
              <a:lnSpc>
                <a:spcPct val="100000"/>
              </a:lnSpc>
            </a:pPr>
            <a:endParaRPr lang="en-CA" sz="2000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lang="en-CA" sz="2000" dirty="0">
                <a:solidFill>
                  <a:srgbClr val="00FF00"/>
                </a:solidFill>
                <a:latin typeface="Courier New"/>
                <a:cs typeface="Courier New"/>
              </a:rPr>
              <a:t>&gt;</a:t>
            </a: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 id(</a:t>
            </a:r>
            <a:r>
              <a:rPr lang="en-CA" sz="2000" spc="-5" dirty="0" err="1">
                <a:solidFill>
                  <a:srgbClr val="00FF00"/>
                </a:solidFill>
                <a:latin typeface="Courier New"/>
                <a:cs typeface="Courier New"/>
              </a:rPr>
              <a:t>lst_a</a:t>
            </a: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)</a:t>
            </a:r>
          </a:p>
          <a:p>
            <a:pPr marL="12700">
              <a:lnSpc>
                <a:spcPct val="100000"/>
              </a:lnSpc>
            </a:pPr>
            <a:r>
              <a:rPr lang="en-CA" sz="2000" spc="-5" dirty="0">
                <a:solidFill>
                  <a:srgbClr val="FF0000"/>
                </a:solidFill>
                <a:latin typeface="Courier New"/>
                <a:cs typeface="Courier New"/>
              </a:rPr>
              <a:t>39012510</a:t>
            </a:r>
          </a:p>
          <a:p>
            <a:pPr marL="12700">
              <a:lnSpc>
                <a:spcPct val="100000"/>
              </a:lnSpc>
            </a:pP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id(</a:t>
            </a:r>
            <a:r>
              <a:rPr lang="en-CA" sz="2000" spc="-5" dirty="0" err="1">
                <a:solidFill>
                  <a:srgbClr val="00FF00"/>
                </a:solidFill>
                <a:latin typeface="Courier New"/>
                <a:cs typeface="Courier New"/>
              </a:rPr>
              <a:t>lst_b</a:t>
            </a: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)</a:t>
            </a:r>
          </a:p>
          <a:p>
            <a:pPr marL="12700">
              <a:lnSpc>
                <a:spcPct val="100000"/>
              </a:lnSpc>
            </a:pPr>
            <a:r>
              <a:rPr lang="en-CA" sz="2000" spc="-5" dirty="0">
                <a:solidFill>
                  <a:srgbClr val="FF0000"/>
                </a:solidFill>
                <a:latin typeface="Courier New"/>
                <a:cs typeface="Courier New"/>
              </a:rPr>
              <a:t>39012510</a:t>
            </a:r>
          </a:p>
          <a:p>
            <a:pPr marL="12700"/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id(</a:t>
            </a:r>
            <a:r>
              <a:rPr lang="en-CA" sz="2000" spc="-5" dirty="0" err="1">
                <a:solidFill>
                  <a:srgbClr val="00FF00"/>
                </a:solidFill>
                <a:latin typeface="Courier New"/>
                <a:cs typeface="Courier New"/>
              </a:rPr>
              <a:t>lst_c</a:t>
            </a: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)</a:t>
            </a:r>
          </a:p>
          <a:p>
            <a:pPr marL="12700"/>
            <a:r>
              <a:rPr lang="en-CA" sz="2000" spc="-5" dirty="0">
                <a:solidFill>
                  <a:schemeClr val="accent2"/>
                </a:solidFill>
                <a:latin typeface="Courier New"/>
                <a:cs typeface="Courier New"/>
              </a:rPr>
              <a:t>54514112</a:t>
            </a:r>
          </a:p>
          <a:p>
            <a:pPr marL="12700"/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id(</a:t>
            </a:r>
            <a:r>
              <a:rPr lang="en-CA" sz="2000" spc="-5" dirty="0" err="1">
                <a:solidFill>
                  <a:srgbClr val="00FF00"/>
                </a:solidFill>
                <a:latin typeface="Courier New"/>
                <a:cs typeface="Courier New"/>
              </a:rPr>
              <a:t>lst_d</a:t>
            </a: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)</a:t>
            </a:r>
          </a:p>
          <a:p>
            <a:pPr marL="12700"/>
            <a:r>
              <a:rPr lang="en-CA" sz="2000" spc="-5" dirty="0">
                <a:solidFill>
                  <a:srgbClr val="FF00E9"/>
                </a:solidFill>
                <a:latin typeface="Courier New"/>
                <a:cs typeface="Courier New"/>
              </a:rPr>
              <a:t>24514139</a:t>
            </a:r>
          </a:p>
          <a:p>
            <a:pPr marL="12700">
              <a:lnSpc>
                <a:spcPct val="100000"/>
              </a:lnSpc>
            </a:pPr>
            <a:endParaRPr lang="en-CA" sz="22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F4609F4-6FEB-2A4F-887C-28901F20A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508" y="1383662"/>
            <a:ext cx="10219337" cy="1042355"/>
          </a:xfrm>
        </p:spPr>
        <p:txBody>
          <a:bodyPr>
            <a:normAutofit/>
          </a:bodyPr>
          <a:lstStyle/>
          <a:p>
            <a:r>
              <a:rPr lang="en-US" sz="2000" dirty="0"/>
              <a:t>There are two simple ways to copy lists:</a:t>
            </a:r>
          </a:p>
          <a:p>
            <a:pPr lvl="1"/>
            <a:r>
              <a:rPr lang="en-US" sz="2000" dirty="0"/>
              <a:t>Using the  </a:t>
            </a:r>
            <a:r>
              <a:rPr lang="en-US" sz="2000" dirty="0">
                <a:solidFill>
                  <a:schemeClr val="accent6"/>
                </a:solidFill>
                <a:latin typeface="Courier" pitchFamily="2" charset="0"/>
              </a:rPr>
              <a:t>list( ) </a:t>
            </a:r>
            <a:r>
              <a:rPr lang="en-US" sz="2000" dirty="0"/>
              <a:t>function</a:t>
            </a:r>
          </a:p>
          <a:p>
            <a:pPr lvl="1"/>
            <a:r>
              <a:rPr lang="en-US" sz="2000" dirty="0"/>
              <a:t>Completely slice the list </a:t>
            </a:r>
            <a:r>
              <a:rPr lang="en-US" sz="2000" dirty="0">
                <a:solidFill>
                  <a:schemeClr val="accent6"/>
                </a:solidFill>
                <a:latin typeface="Courier" pitchFamily="2" charset="0"/>
              </a:rPr>
              <a:t>[:]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D89EBEB-90E7-8140-9E3E-E025BF0D9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722" y="1383662"/>
            <a:ext cx="4916170" cy="5016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CAB457-17B5-4643-9825-17D69660D5B8}"/>
              </a:ext>
            </a:extLst>
          </p:cNvPr>
          <p:cNvSpPr/>
          <p:nvPr/>
        </p:nvSpPr>
        <p:spPr>
          <a:xfrm>
            <a:off x="6639951" y="2053883"/>
            <a:ext cx="703384" cy="3862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810E57-6169-9E45-AF31-A6F69413552D}"/>
              </a:ext>
            </a:extLst>
          </p:cNvPr>
          <p:cNvSpPr/>
          <p:nvPr/>
        </p:nvSpPr>
        <p:spPr>
          <a:xfrm>
            <a:off x="6639951" y="3063166"/>
            <a:ext cx="703384" cy="3862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B14EC7-1460-8746-BE98-EFB876D01678}"/>
              </a:ext>
            </a:extLst>
          </p:cNvPr>
          <p:cNvSpPr/>
          <p:nvPr/>
        </p:nvSpPr>
        <p:spPr>
          <a:xfrm>
            <a:off x="6649329" y="4092525"/>
            <a:ext cx="703384" cy="38620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290637-1303-3244-A7EE-940F8D37DF05}"/>
              </a:ext>
            </a:extLst>
          </p:cNvPr>
          <p:cNvSpPr/>
          <p:nvPr/>
        </p:nvSpPr>
        <p:spPr>
          <a:xfrm>
            <a:off x="6649329" y="5515882"/>
            <a:ext cx="703384" cy="386202"/>
          </a:xfrm>
          <a:prstGeom prst="rect">
            <a:avLst/>
          </a:prstGeom>
          <a:noFill/>
          <a:ln w="57150">
            <a:solidFill>
              <a:srgbClr val="FF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44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930-05E6-C844-87AE-E283724B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Avoiding </a:t>
            </a:r>
            <a:r>
              <a:rPr lang="en-US" dirty="0">
                <a:solidFill>
                  <a:schemeClr val="accent6"/>
                </a:solidFill>
              </a:rPr>
              <a:t>Aliasing</a:t>
            </a:r>
            <a:r>
              <a:rPr lang="en-US" dirty="0"/>
              <a:t> Example (with Visualizer)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59D7-9968-3945-AD37-25CB07FF5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259" y="1825623"/>
            <a:ext cx="9852378" cy="4101043"/>
          </a:xfrm>
        </p:spPr>
        <p:txBody>
          <a:bodyPr>
            <a:normAutofit/>
          </a:bodyPr>
          <a:lstStyle/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FD9B71-142D-C146-81F9-99870E23C6BC}"/>
              </a:ext>
            </a:extLst>
          </p:cNvPr>
          <p:cNvSpPr txBox="1"/>
          <p:nvPr/>
        </p:nvSpPr>
        <p:spPr>
          <a:xfrm>
            <a:off x="838200" y="1825623"/>
            <a:ext cx="88638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Permalink: </a:t>
            </a:r>
          </a:p>
          <a:p>
            <a:endParaRPr lang="en-US" u="sng" dirty="0">
              <a:solidFill>
                <a:schemeClr val="accent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u="sng" dirty="0">
                <a:solidFill>
                  <a:schemeClr val="accent1"/>
                </a:solidFill>
              </a:rPr>
              <a:t>https://</a:t>
            </a:r>
            <a:r>
              <a:rPr lang="en-US" u="sng" dirty="0" err="1">
                <a:solidFill>
                  <a:schemeClr val="accent1"/>
                </a:solidFill>
              </a:rPr>
              <a:t>tinyurl.com</a:t>
            </a:r>
            <a:r>
              <a:rPr lang="en-US" u="sng" dirty="0">
                <a:solidFill>
                  <a:schemeClr val="accent1"/>
                </a:solidFill>
              </a:rPr>
              <a:t>/aps106alias2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3291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3E942-D48A-CF4F-BAD4-22FE8605A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3DF1E-F240-BC41-B313-3625DDE1D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532292"/>
            <a:ext cx="7025986" cy="4835479"/>
          </a:xfrm>
        </p:spPr>
        <p:txBody>
          <a:bodyPr>
            <a:normAutofit/>
          </a:bodyPr>
          <a:lstStyle/>
          <a:p>
            <a:r>
              <a:rPr lang="en-CA" dirty="0"/>
              <a:t>Let’s take a look at how this works in Python!</a:t>
            </a:r>
          </a:p>
          <a:p>
            <a:pPr lvl="1"/>
            <a:r>
              <a:rPr lang="en-CA" dirty="0"/>
              <a:t>List mutability</a:t>
            </a:r>
          </a:p>
          <a:p>
            <a:pPr lvl="1"/>
            <a:r>
              <a:rPr lang="en-CA" dirty="0"/>
              <a:t>Aliasing</a:t>
            </a:r>
          </a:p>
          <a:p>
            <a:pPr lvl="1"/>
            <a:r>
              <a:rPr lang="en-CA" dirty="0"/>
              <a:t>Copying lists</a:t>
            </a:r>
          </a:p>
        </p:txBody>
      </p: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9BD5FBCF-8C94-E44C-BBC9-C128207E6FA0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2. Mutability and Aliasing</a:t>
            </a:r>
          </a:p>
        </p:txBody>
      </p:sp>
    </p:spTree>
    <p:extLst>
      <p:ext uri="{BB962C8B-B14F-4D97-AF65-F5344CB8AC3E}">
        <p14:creationId xmlns:p14="http://schemas.microsoft.com/office/powerpoint/2010/main" val="4321596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621B3-1EEF-8D43-9DBD-8E8CAFAD7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Built-in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217B0-B365-F041-A4BD-A031C5729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691" y="1663064"/>
            <a:ext cx="10515600" cy="4835479"/>
          </a:xfrm>
        </p:spPr>
        <p:txBody>
          <a:bodyPr/>
          <a:lstStyle/>
          <a:p>
            <a:pPr marL="469900" marR="69215" indent="-457200">
              <a:lnSpc>
                <a:spcPts val="3329"/>
              </a:lnSpc>
              <a:tabLst>
                <a:tab pos="469900" algn="l"/>
              </a:tabLst>
            </a:pPr>
            <a:r>
              <a:rPr lang="en-CA" spc="-25" dirty="0"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v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era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f </a:t>
            </a:r>
            <a:r>
              <a:rPr lang="en-CA" spc="-25" dirty="0"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yt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hon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'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bu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il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in 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f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un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ct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on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n 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e 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app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li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d 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o li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sts,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cl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ud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ng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en-CA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12800" marR="5080" lvl="1" indent="-342900">
              <a:lnSpc>
                <a:spcPct val="105300"/>
              </a:lnSpc>
              <a:spcBef>
                <a:spcPts val="1980"/>
              </a:spcBef>
              <a:tabLst>
                <a:tab pos="755650" algn="l"/>
              </a:tabLst>
            </a:pPr>
            <a:r>
              <a:rPr lang="en-CA" spc="-5" dirty="0" err="1">
                <a:solidFill>
                  <a:srgbClr val="00FF00"/>
                </a:solidFill>
                <a:latin typeface="Courier New"/>
                <a:cs typeface="Courier New"/>
              </a:rPr>
              <a:t>len</a:t>
            </a:r>
            <a:r>
              <a:rPr lang="en-CA" spc="-5" dirty="0">
                <a:solidFill>
                  <a:srgbClr val="00FF00"/>
                </a:solidFill>
                <a:latin typeface="Courier New"/>
                <a:cs typeface="Courier New"/>
              </a:rPr>
              <a:t>(list) </a:t>
            </a:r>
            <a:r>
              <a:rPr lang="en-CA" spc="-10" dirty="0">
                <a:latin typeface="Arial"/>
                <a:cs typeface="Arial"/>
              </a:rPr>
              <a:t>: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re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urn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he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number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f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elemen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li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st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th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leng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th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812800" marR="700405" lvl="1" indent="-342900">
              <a:lnSpc>
                <a:spcPct val="105300"/>
              </a:lnSpc>
              <a:spcBef>
                <a:spcPts val="265"/>
              </a:spcBef>
              <a:tabLst>
                <a:tab pos="755650" algn="l"/>
              </a:tabLst>
            </a:pPr>
            <a:r>
              <a:rPr lang="en-CA" spc="-5" dirty="0">
                <a:solidFill>
                  <a:srgbClr val="00FF00"/>
                </a:solidFill>
                <a:latin typeface="Courier New"/>
                <a:cs typeface="Courier New"/>
              </a:rPr>
              <a:t>min(list) </a:t>
            </a:r>
            <a:r>
              <a:rPr lang="en-CA" spc="-10" dirty="0">
                <a:latin typeface="Arial"/>
                <a:cs typeface="Arial"/>
              </a:rPr>
              <a:t>: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re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urn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he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value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f 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he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smalle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st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ement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li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st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CA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12800" marR="903605" lvl="1" indent="-342900">
              <a:lnSpc>
                <a:spcPct val="105300"/>
              </a:lnSpc>
              <a:spcBef>
                <a:spcPts val="265"/>
              </a:spcBef>
              <a:tabLst>
                <a:tab pos="755650" algn="l"/>
              </a:tabLst>
            </a:pPr>
            <a:r>
              <a:rPr lang="en-CA" spc="-5" dirty="0">
                <a:solidFill>
                  <a:srgbClr val="00FF00"/>
                </a:solidFill>
                <a:latin typeface="Courier New"/>
                <a:cs typeface="Courier New"/>
              </a:rPr>
              <a:t>max(list) </a:t>
            </a:r>
            <a:r>
              <a:rPr lang="en-CA" spc="-10" dirty="0">
                <a:latin typeface="Arial"/>
                <a:cs typeface="Arial"/>
              </a:rPr>
              <a:t>: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re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urn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he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value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f 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he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large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st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ement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li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st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CA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12800" marR="1243330" lvl="1" indent="-342900">
              <a:lnSpc>
                <a:spcPct val="106500"/>
              </a:lnSpc>
              <a:spcBef>
                <a:spcPts val="229"/>
              </a:spcBef>
              <a:tabLst>
                <a:tab pos="755650" algn="l"/>
              </a:tabLst>
            </a:pPr>
            <a:r>
              <a:rPr lang="en-CA" spc="-5" dirty="0">
                <a:solidFill>
                  <a:srgbClr val="00FF00"/>
                </a:solidFill>
                <a:latin typeface="Courier New"/>
                <a:cs typeface="Courier New"/>
              </a:rPr>
              <a:t>sum(list) </a:t>
            </a:r>
            <a:r>
              <a:rPr lang="en-CA" spc="-10" dirty="0">
                <a:latin typeface="Arial"/>
                <a:cs typeface="Arial"/>
              </a:rPr>
              <a:t>: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re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urn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he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sum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f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elemen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s 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of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li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st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(li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st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ems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mu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st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be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numeric)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CA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96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3161A-E17B-D441-9A47-659DE5D94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List</a:t>
            </a:r>
            <a:r>
              <a:rPr lang="en-US" dirty="0"/>
              <a:t>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7B960-1118-4C42-8919-04D0AD72E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Lists are objects and just like other objects, the </a:t>
            </a:r>
            <a:r>
              <a:rPr lang="en-US" dirty="0">
                <a:solidFill>
                  <a:schemeClr val="accent6"/>
                </a:solidFill>
              </a:rPr>
              <a:t>list</a:t>
            </a:r>
            <a:r>
              <a:rPr lang="en-US" dirty="0"/>
              <a:t> type has associated methods that are only valid for lists</a:t>
            </a:r>
          </a:p>
          <a:p>
            <a:r>
              <a:rPr lang="en-US" dirty="0"/>
              <a:t>Recall you can find out which methods are associated with objects using the built-in function </a:t>
            </a:r>
            <a:r>
              <a:rPr lang="en-US" dirty="0" err="1">
                <a:solidFill>
                  <a:srgbClr val="00B0F0"/>
                </a:solidFill>
              </a:rPr>
              <a:t>dir</a:t>
            </a:r>
            <a:endParaRPr lang="en-US" dirty="0">
              <a:solidFill>
                <a:srgbClr val="00B0F0"/>
              </a:solidFill>
            </a:endParaRPr>
          </a:p>
          <a:p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C88BD85-6339-D54E-9A75-9A7956CAAE6D}"/>
              </a:ext>
            </a:extLst>
          </p:cNvPr>
          <p:cNvSpPr txBox="1">
            <a:spLocks/>
          </p:cNvSpPr>
          <p:nvPr/>
        </p:nvSpPr>
        <p:spPr>
          <a:xfrm>
            <a:off x="1031837" y="3874396"/>
            <a:ext cx="9109365" cy="256943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&gt;&gt;&gt; 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dir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(list)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['__add__', '__class__',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class_getitem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'__contains__',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delattr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delitem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dir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'__doc__', '__eq__', '__format__',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ge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getattribute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getitem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gt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'__hash__',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iadd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imul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init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init_subclass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iter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'__le__',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len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lt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mul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'__ne__', '__new__', '__reduce__',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reduce_ex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repr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'__reversed__',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rmul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setattr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setitem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sizeof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'__str__',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subclasshook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'append', 'clear', 'copy', 'count', 'extend', 'index', 'insert', 'pop', 'remove', 'reverse', 'sort']</a:t>
            </a:r>
          </a:p>
        </p:txBody>
      </p:sp>
    </p:spTree>
    <p:extLst>
      <p:ext uri="{BB962C8B-B14F-4D97-AF65-F5344CB8AC3E}">
        <p14:creationId xmlns:p14="http://schemas.microsoft.com/office/powerpoint/2010/main" val="39301135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3161A-E17B-D441-9A47-659DE5D94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Adding Items to a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7B960-1118-4C42-8919-04D0AD72E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719" y="1763278"/>
            <a:ext cx="11267536" cy="4835479"/>
          </a:xfrm>
        </p:spPr>
        <p:txBody>
          <a:bodyPr/>
          <a:lstStyle/>
          <a:p>
            <a:r>
              <a:rPr lang="en-US" dirty="0"/>
              <a:t>To add an </a:t>
            </a:r>
            <a:r>
              <a:rPr lang="en-US" dirty="0">
                <a:solidFill>
                  <a:srgbClr val="FF00E9"/>
                </a:solidFill>
              </a:rPr>
              <a:t>object</a:t>
            </a:r>
            <a:r>
              <a:rPr lang="en-US" dirty="0"/>
              <a:t> to the end of a </a:t>
            </a:r>
            <a:r>
              <a:rPr lang="en-US" dirty="0">
                <a:solidFill>
                  <a:schemeClr val="accent6"/>
                </a:solidFill>
              </a:rPr>
              <a:t>list</a:t>
            </a:r>
            <a:r>
              <a:rPr lang="en-US" dirty="0"/>
              <a:t>, use the </a:t>
            </a:r>
            <a:r>
              <a:rPr lang="en-US" dirty="0">
                <a:solidFill>
                  <a:schemeClr val="accent6"/>
                </a:solidFill>
              </a:rPr>
              <a:t>list</a:t>
            </a:r>
            <a:r>
              <a:rPr lang="en-US" dirty="0"/>
              <a:t> method </a:t>
            </a:r>
            <a:r>
              <a:rPr lang="en-US" dirty="0">
                <a:solidFill>
                  <a:schemeClr val="accent1"/>
                </a:solidFill>
              </a:rPr>
              <a:t>append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To add a </a:t>
            </a:r>
            <a:r>
              <a:rPr lang="en-US" dirty="0">
                <a:solidFill>
                  <a:srgbClr val="FF00E9"/>
                </a:solidFill>
              </a:rPr>
              <a:t>list</a:t>
            </a:r>
            <a:r>
              <a:rPr lang="en-US" dirty="0"/>
              <a:t> to the end of a </a:t>
            </a:r>
            <a:r>
              <a:rPr lang="en-US" dirty="0">
                <a:solidFill>
                  <a:schemeClr val="accent6"/>
                </a:solidFill>
              </a:rPr>
              <a:t>list</a:t>
            </a:r>
            <a:r>
              <a:rPr lang="en-US" dirty="0"/>
              <a:t>, use the </a:t>
            </a:r>
            <a:r>
              <a:rPr lang="en-US" dirty="0">
                <a:solidFill>
                  <a:schemeClr val="accent6"/>
                </a:solidFill>
              </a:rPr>
              <a:t>list</a:t>
            </a:r>
            <a:r>
              <a:rPr lang="en-US" dirty="0"/>
              <a:t> method </a:t>
            </a:r>
            <a:r>
              <a:rPr lang="en-US" dirty="0">
                <a:solidFill>
                  <a:schemeClr val="accent1"/>
                </a:solidFill>
              </a:rPr>
              <a:t>extend</a:t>
            </a:r>
            <a:r>
              <a:rPr lang="en-US" dirty="0"/>
              <a:t>:</a:t>
            </a:r>
          </a:p>
          <a:p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C88BD85-6339-D54E-9A75-9A7956CAAE6D}"/>
              </a:ext>
            </a:extLst>
          </p:cNvPr>
          <p:cNvSpPr txBox="1">
            <a:spLocks/>
          </p:cNvSpPr>
          <p:nvPr/>
        </p:nvSpPr>
        <p:spPr>
          <a:xfrm>
            <a:off x="595745" y="2378107"/>
            <a:ext cx="9109365" cy="165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72794" indent="0">
              <a:lnSpc>
                <a:spcPct val="100000"/>
              </a:lnSpc>
              <a:buNone/>
            </a:pP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&gt; 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colour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s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=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 ['blue'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, 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'yellow’]</a:t>
            </a:r>
            <a:b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</a:b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&gt; </a:t>
            </a:r>
            <a:r>
              <a:rPr lang="en-CA" sz="2400" spc="-5" dirty="0" err="1">
                <a:solidFill>
                  <a:srgbClr val="00FF00"/>
                </a:solidFill>
                <a:latin typeface="Courier New"/>
                <a:cs typeface="Courier New"/>
              </a:rPr>
              <a:t>colours.append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('brown’)</a:t>
            </a:r>
            <a:b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</a:b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&gt; 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colours</a:t>
            </a:r>
            <a:b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</a:b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['blue'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, 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'yellow'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, 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'brown']</a:t>
            </a:r>
            <a:endParaRPr lang="en-CA" sz="24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8E851C5-44A3-264E-A334-F71C1F2213A0}"/>
              </a:ext>
            </a:extLst>
          </p:cNvPr>
          <p:cNvSpPr txBox="1">
            <a:spLocks/>
          </p:cNvSpPr>
          <p:nvPr/>
        </p:nvSpPr>
        <p:spPr>
          <a:xfrm>
            <a:off x="595744" y="4945189"/>
            <a:ext cx="9109365" cy="165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72794" indent="0">
              <a:lnSpc>
                <a:spcPct val="100000"/>
              </a:lnSpc>
              <a:buNone/>
            </a:pP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&gt; 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colour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s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=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 ['blue'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, 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'yellow’]</a:t>
            </a:r>
            <a:b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</a:b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&gt; </a:t>
            </a:r>
            <a:r>
              <a:rPr lang="en-CA" sz="2400" spc="-5" dirty="0" err="1">
                <a:solidFill>
                  <a:srgbClr val="00FF00"/>
                </a:solidFill>
                <a:latin typeface="Courier New"/>
                <a:cs typeface="Courier New"/>
              </a:rPr>
              <a:t>colours.extend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([‘</a:t>
            </a:r>
            <a:r>
              <a:rPr lang="en-CA" sz="2400" spc="-5" dirty="0" err="1">
                <a:solidFill>
                  <a:srgbClr val="00FF00"/>
                </a:solidFill>
                <a:latin typeface="Courier New"/>
                <a:cs typeface="Courier New"/>
              </a:rPr>
              <a:t>pink’,‘green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’])</a:t>
            </a:r>
            <a:b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</a:b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&gt; 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colours</a:t>
            </a:r>
            <a:b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</a:b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['blue'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, </a:t>
            </a:r>
            <a:r>
              <a:rPr lang="en-CA" sz="2400" spc="-5">
                <a:solidFill>
                  <a:srgbClr val="00FF00"/>
                </a:solidFill>
                <a:latin typeface="Courier New"/>
                <a:cs typeface="Courier New"/>
              </a:rPr>
              <a:t>'yellow', 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‘pink’, ‘green’]</a:t>
            </a:r>
            <a:endParaRPr lang="en-CA" sz="24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395397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3161A-E17B-D441-9A47-659DE5D94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Removing Items from a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7B960-1118-4C42-8919-04D0AD72E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719" y="1846405"/>
            <a:ext cx="11267536" cy="501159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To remove an </a:t>
            </a:r>
            <a:r>
              <a:rPr lang="en-US" dirty="0">
                <a:solidFill>
                  <a:srgbClr val="FF00E9"/>
                </a:solidFill>
              </a:rPr>
              <a:t>object</a:t>
            </a:r>
            <a:r>
              <a:rPr lang="en-US" dirty="0"/>
              <a:t> from a </a:t>
            </a:r>
            <a:r>
              <a:rPr lang="en-US" dirty="0">
                <a:solidFill>
                  <a:schemeClr val="accent6"/>
                </a:solidFill>
              </a:rPr>
              <a:t>list</a:t>
            </a:r>
            <a:r>
              <a:rPr lang="en-US" dirty="0"/>
              <a:t>, use the </a:t>
            </a:r>
            <a:r>
              <a:rPr lang="en-US" dirty="0">
                <a:solidFill>
                  <a:schemeClr val="accent6"/>
                </a:solidFill>
              </a:rPr>
              <a:t>list</a:t>
            </a:r>
            <a:r>
              <a:rPr lang="en-US" dirty="0"/>
              <a:t> method </a:t>
            </a:r>
            <a:r>
              <a:rPr lang="en-US" dirty="0">
                <a:solidFill>
                  <a:schemeClr val="accent1"/>
                </a:solidFill>
              </a:rPr>
              <a:t>remove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How can we write it so there’s no error?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C88BD85-6339-D54E-9A75-9A7956CAAE6D}"/>
              </a:ext>
            </a:extLst>
          </p:cNvPr>
          <p:cNvSpPr txBox="1">
            <a:spLocks/>
          </p:cNvSpPr>
          <p:nvPr/>
        </p:nvSpPr>
        <p:spPr>
          <a:xfrm>
            <a:off x="595745" y="2378106"/>
            <a:ext cx="10758055" cy="3752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72794" indent="0">
              <a:lnSpc>
                <a:spcPct val="100000"/>
              </a:lnSpc>
              <a:buNone/>
            </a:pP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&gt; 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colour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s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=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 ['blue'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, 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'yellow’, ‘pink’]</a:t>
            </a:r>
            <a:b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</a:b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&gt; </a:t>
            </a:r>
            <a:r>
              <a:rPr lang="en-CA" sz="2400" spc="-5" dirty="0" err="1">
                <a:solidFill>
                  <a:srgbClr val="00FF00"/>
                </a:solidFill>
                <a:latin typeface="Courier New"/>
                <a:cs typeface="Courier New"/>
              </a:rPr>
              <a:t>colours.remove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(‘yellow’)</a:t>
            </a:r>
            <a:b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</a:b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&gt; 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colours</a:t>
            </a:r>
            <a:b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</a:b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['blue'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, 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‘pink’]</a:t>
            </a:r>
          </a:p>
          <a:p>
            <a:pPr marL="772794" indent="0">
              <a:lnSpc>
                <a:spcPct val="100000"/>
              </a:lnSpc>
              <a:buNone/>
            </a:pPr>
            <a:endParaRPr lang="en-CA" sz="2400" spc="-5" dirty="0">
              <a:solidFill>
                <a:srgbClr val="00FF00"/>
              </a:solidFill>
              <a:latin typeface="Courier New"/>
              <a:cs typeface="Courier New"/>
            </a:endParaRPr>
          </a:p>
          <a:p>
            <a:pPr marL="772794" indent="0">
              <a:lnSpc>
                <a:spcPct val="100000"/>
              </a:lnSpc>
              <a:buNone/>
            </a:pP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</a:t>
            </a:r>
            <a:r>
              <a:rPr lang="en-CA" sz="2400" spc="-5" dirty="0" err="1">
                <a:solidFill>
                  <a:srgbClr val="00FF00"/>
                </a:solidFill>
                <a:latin typeface="Courier New"/>
                <a:cs typeface="Courier New"/>
              </a:rPr>
              <a:t>colours.remove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(‘red’)</a:t>
            </a:r>
          </a:p>
          <a:p>
            <a:pPr marL="772794" indent="0">
              <a:lnSpc>
                <a:spcPct val="100000"/>
              </a:lnSpc>
              <a:buNone/>
            </a:pPr>
            <a:r>
              <a:rPr lang="en-CA" sz="2400" spc="-5" dirty="0">
                <a:solidFill>
                  <a:srgbClr val="FF0000"/>
                </a:solidFill>
                <a:latin typeface="Courier New"/>
                <a:cs typeface="Courier New"/>
              </a:rPr>
              <a:t>Traceback (most recent call last):</a:t>
            </a:r>
          </a:p>
          <a:p>
            <a:pPr marL="772794" indent="0">
              <a:lnSpc>
                <a:spcPct val="100000"/>
              </a:lnSpc>
              <a:buNone/>
            </a:pPr>
            <a:r>
              <a:rPr lang="en-CA" sz="2400" dirty="0" err="1">
                <a:solidFill>
                  <a:srgbClr val="FF0000"/>
                </a:solidFill>
                <a:latin typeface="Courier New"/>
                <a:cs typeface="Courier New"/>
              </a:rPr>
              <a:t>builtins.ValueError</a:t>
            </a:r>
            <a:r>
              <a:rPr lang="en-CA" sz="2400" dirty="0">
                <a:solidFill>
                  <a:srgbClr val="FF0000"/>
                </a:solidFill>
                <a:latin typeface="Courier New"/>
                <a:cs typeface="Courier New"/>
              </a:rPr>
              <a:t>: </a:t>
            </a:r>
            <a:r>
              <a:rPr lang="en-CA" sz="2400" dirty="0" err="1">
                <a:solidFill>
                  <a:srgbClr val="FF0000"/>
                </a:solidFill>
                <a:latin typeface="Courier New"/>
                <a:cs typeface="Courier New"/>
              </a:rPr>
              <a:t>list.remove</a:t>
            </a:r>
            <a:r>
              <a:rPr lang="en-CA" sz="2400" dirty="0">
                <a:solidFill>
                  <a:srgbClr val="FF0000"/>
                </a:solidFill>
                <a:latin typeface="Courier New"/>
                <a:cs typeface="Courier New"/>
              </a:rPr>
              <a:t>(x): x not in list</a:t>
            </a:r>
          </a:p>
        </p:txBody>
      </p:sp>
    </p:spTree>
    <p:extLst>
      <p:ext uri="{BB962C8B-B14F-4D97-AF65-F5344CB8AC3E}">
        <p14:creationId xmlns:p14="http://schemas.microsoft.com/office/powerpoint/2010/main" val="19133142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3161A-E17B-D441-9A47-659DE5D94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 something </a:t>
            </a:r>
            <a:r>
              <a:rPr lang="en-US" dirty="0">
                <a:solidFill>
                  <a:schemeClr val="accent6"/>
                </a:solidFill>
              </a:rPr>
              <a:t>in</a:t>
            </a:r>
            <a:r>
              <a:rPr lang="en-US" dirty="0"/>
              <a:t> my </a:t>
            </a:r>
            <a:r>
              <a:rPr lang="en-US" dirty="0">
                <a:solidFill>
                  <a:schemeClr val="accent6"/>
                </a:solidFill>
              </a:rPr>
              <a:t>list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7B960-1118-4C42-8919-04D0AD72E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719" y="1846405"/>
            <a:ext cx="11267536" cy="501159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6"/>
                </a:solidFill>
              </a:rPr>
              <a:t>in</a:t>
            </a:r>
            <a:r>
              <a:rPr lang="en-US" dirty="0"/>
              <a:t> operator can be used on lists too!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C88BD85-6339-D54E-9A75-9A7956CAAE6D}"/>
              </a:ext>
            </a:extLst>
          </p:cNvPr>
          <p:cNvSpPr txBox="1">
            <a:spLocks/>
          </p:cNvSpPr>
          <p:nvPr/>
        </p:nvSpPr>
        <p:spPr>
          <a:xfrm>
            <a:off x="595745" y="2710615"/>
            <a:ext cx="9109365" cy="3752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72794" indent="0">
              <a:lnSpc>
                <a:spcPct val="100000"/>
              </a:lnSpc>
              <a:buNone/>
            </a:pP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colour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s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=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 ['blue'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, 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'yellow’, ‘pink’]</a:t>
            </a:r>
            <a:b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</a:br>
            <a:endParaRPr lang="en-CA" sz="2400" dirty="0">
              <a:solidFill>
                <a:srgbClr val="00FF00"/>
              </a:solidFill>
              <a:latin typeface="Courier New"/>
              <a:cs typeface="Courier New"/>
            </a:endParaRPr>
          </a:p>
          <a:p>
            <a:pPr marL="772794" indent="0">
              <a:lnSpc>
                <a:spcPct val="100000"/>
              </a:lnSpc>
              <a:buNone/>
            </a:pP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if ‘red’ in colours:</a:t>
            </a:r>
          </a:p>
          <a:p>
            <a:pPr marL="772794" indent="0">
              <a:lnSpc>
                <a:spcPct val="100000"/>
              </a:lnSpc>
              <a:buNone/>
            </a:pP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    </a:t>
            </a:r>
            <a:r>
              <a:rPr lang="en-CA" sz="2400" spc="-5" dirty="0" err="1">
                <a:solidFill>
                  <a:srgbClr val="00FF00"/>
                </a:solidFill>
                <a:latin typeface="Courier New"/>
                <a:cs typeface="Courier New"/>
              </a:rPr>
              <a:t>colours.remove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(‘red’)</a:t>
            </a:r>
          </a:p>
        </p:txBody>
      </p:sp>
    </p:spTree>
    <p:extLst>
      <p:ext uri="{BB962C8B-B14F-4D97-AF65-F5344CB8AC3E}">
        <p14:creationId xmlns:p14="http://schemas.microsoft.com/office/powerpoint/2010/main" val="24351703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3E942-D48A-CF4F-BAD4-22FE8605A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3DF1E-F240-BC41-B313-3625DDE1D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532292"/>
            <a:ext cx="7025986" cy="4835479"/>
          </a:xfrm>
        </p:spPr>
        <p:txBody>
          <a:bodyPr>
            <a:normAutofit/>
          </a:bodyPr>
          <a:lstStyle/>
          <a:p>
            <a:r>
              <a:rPr lang="en-CA" dirty="0"/>
              <a:t>Let’s take a look at how this works in Python!</a:t>
            </a:r>
          </a:p>
        </p:txBody>
      </p: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9BD5FBCF-8C94-E44C-BBC9-C128207E6FA0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3. List Methods</a:t>
            </a:r>
          </a:p>
        </p:txBody>
      </p:sp>
    </p:spTree>
    <p:extLst>
      <p:ext uri="{BB962C8B-B14F-4D97-AF65-F5344CB8AC3E}">
        <p14:creationId xmlns:p14="http://schemas.microsoft.com/office/powerpoint/2010/main" val="11330666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C7A468D-C8E3-2242-AF5E-7C1F99C9B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D358C-45D5-572E-0EEC-72996D71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Mentimeter</a:t>
            </a:r>
            <a:r>
              <a:rPr lang="en-CA" dirty="0"/>
              <a:t> Checkpoint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55314-AD7C-71E9-AC7C-5394B0FBE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i="0" u="none" strike="noStrike" dirty="0">
                <a:effectLst/>
                <a:latin typeface="MentiText"/>
              </a:rPr>
              <a:t>Jo</a:t>
            </a:r>
            <a:r>
              <a:rPr lang="en-CA" b="1" dirty="0">
                <a:latin typeface="MentiText"/>
              </a:rPr>
              <a:t>in at </a:t>
            </a:r>
            <a:r>
              <a:rPr lang="en-CA" b="1" dirty="0">
                <a:solidFill>
                  <a:srgbClr val="00FF00"/>
                </a:solidFill>
                <a:latin typeface="MentiTex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www.menti.com</a:t>
            </a:r>
            <a:r>
              <a:rPr lang="en-CA" b="1" dirty="0">
                <a:latin typeface="MentiText"/>
              </a:rPr>
              <a:t>:</a:t>
            </a:r>
          </a:p>
          <a:p>
            <a:pPr lvl="1"/>
            <a:r>
              <a:rPr lang="en-CA" sz="2800" b="1" i="0" u="none" strike="noStrike" dirty="0">
                <a:effectLst/>
                <a:latin typeface="MentiText"/>
              </a:rPr>
              <a:t>Code: </a:t>
            </a:r>
            <a:r>
              <a:rPr lang="en-US" sz="2800" b="1" i="0" u="none" strike="noStrike" dirty="0">
                <a:solidFill>
                  <a:srgbClr val="FFFF00"/>
                </a:solidFill>
                <a:effectLst/>
                <a:latin typeface="MentiText"/>
              </a:rPr>
              <a:t>1893 7870</a:t>
            </a:r>
            <a:endParaRPr lang="en-GB" b="1" i="0" u="none" strike="noStrike" dirty="0">
              <a:solidFill>
                <a:srgbClr val="FFFF00"/>
              </a:solidFill>
              <a:effectLst/>
              <a:latin typeface="MentiText"/>
            </a:endParaRPr>
          </a:p>
          <a:p>
            <a:r>
              <a:rPr lang="en-GB" b="1" dirty="0">
                <a:latin typeface="MentiText"/>
              </a:rPr>
              <a:t>Link</a:t>
            </a:r>
            <a:r>
              <a:rPr lang="en-GB" b="0" i="0" u="none" strike="noStrike" dirty="0">
                <a:effectLst/>
                <a:latin typeface="MentiText"/>
              </a:rPr>
              <a:t> </a:t>
            </a:r>
            <a:endParaRPr lang="en-CA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lang="en-CA" dirty="0">
                <a:solidFill>
                  <a:srgbClr val="00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https://www.menti.com/alcdc2vk9yen</a:t>
            </a:r>
            <a:r>
              <a:rPr lang="en-CA" dirty="0">
                <a:solidFill>
                  <a:srgbClr val="00FF00"/>
                </a:solidFill>
              </a:rPr>
              <a:t> </a:t>
            </a:r>
          </a:p>
        </p:txBody>
      </p:sp>
      <p:pic>
        <p:nvPicPr>
          <p:cNvPr id="1030" name="Picture 6" descr="Check Point Vector Images (over 9,600)">
            <a:extLst>
              <a:ext uri="{FF2B5EF4-FFF2-40B4-BE49-F238E27FC236}">
                <a16:creationId xmlns:a16="http://schemas.microsoft.com/office/drawing/2014/main" id="{73300366-357E-D433-C563-B7C82FF6A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100" r="96175">
                        <a14:foregroundMark x1="5464" y1="27200" x2="5464" y2="59600"/>
                        <a14:foregroundMark x1="5464" y1="59600" x2="7650" y2="69200"/>
                        <a14:foregroundMark x1="94171" y1="24400" x2="94171" y2="62000"/>
                        <a14:foregroundMark x1="95082" y1="76400" x2="96175" y2="69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464" y="503401"/>
            <a:ext cx="3866106" cy="176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59901406-F3BA-7A95-5720-F631A26DF6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06" y="2351873"/>
            <a:ext cx="3782979" cy="378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54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9942A-7175-DD4F-A0EB-A652616B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Midterm 1</a:t>
            </a:r>
          </a:p>
        </p:txBody>
      </p:sp>
      <p:pic>
        <p:nvPicPr>
          <p:cNvPr id="5" name="Picture 4" descr="A graph of a graph&#10;&#10;AI-generated content may be incorrect.">
            <a:extLst>
              <a:ext uri="{FF2B5EF4-FFF2-40B4-BE49-F238E27FC236}">
                <a16:creationId xmlns:a16="http://schemas.microsoft.com/office/drawing/2014/main" id="{5D8CEA71-CA76-BE91-1AE9-3978A8C35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36" y="1666417"/>
            <a:ext cx="10023764" cy="46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419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Lists: indexing and slicing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7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7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1207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6C61F-1501-564C-BE3A-CF99110B1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 1</a:t>
            </a:r>
          </a:p>
        </p:txBody>
      </p:sp>
      <p:pic>
        <p:nvPicPr>
          <p:cNvPr id="4" name="Picture 3" descr="A green and black bar&#10;&#10;AI-generated content may be incorrect.">
            <a:extLst>
              <a:ext uri="{FF2B5EF4-FFF2-40B4-BE49-F238E27FC236}">
                <a16:creationId xmlns:a16="http://schemas.microsoft.com/office/drawing/2014/main" id="{22601226-1C54-68DD-B58C-8085BC15B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748296"/>
            <a:ext cx="7772400" cy="1319537"/>
          </a:xfrm>
          <a:prstGeom prst="rect">
            <a:avLst/>
          </a:prstGeom>
        </p:spPr>
      </p:pic>
      <p:pic>
        <p:nvPicPr>
          <p:cNvPr id="9" name="Content Placeholder 8" descr="A graph with blue rectangles&#10;&#10;AI-generated content may be incorrect.">
            <a:extLst>
              <a:ext uri="{FF2B5EF4-FFF2-40B4-BE49-F238E27FC236}">
                <a16:creationId xmlns:a16="http://schemas.microsoft.com/office/drawing/2014/main" id="{8B194166-09A0-F947-2F97-098D79C206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7259"/>
            <a:ext cx="10515600" cy="4452257"/>
          </a:xfrm>
        </p:spPr>
      </p:pic>
    </p:spTree>
    <p:extLst>
      <p:ext uri="{BB962C8B-B14F-4D97-AF65-F5344CB8AC3E}">
        <p14:creationId xmlns:p14="http://schemas.microsoft.com/office/powerpoint/2010/main" val="3516466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52CA-A104-064A-8BB6-56124A772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 2</a:t>
            </a:r>
          </a:p>
        </p:txBody>
      </p:sp>
      <p:pic>
        <p:nvPicPr>
          <p:cNvPr id="7" name="Content Placeholder 6" descr="A graph with blue bars&#10;&#10;AI-generated content may be incorrect.">
            <a:extLst>
              <a:ext uri="{FF2B5EF4-FFF2-40B4-BE49-F238E27FC236}">
                <a16:creationId xmlns:a16="http://schemas.microsoft.com/office/drawing/2014/main" id="{FFFBA54B-01BC-30BF-C7D9-D405D31BA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7259"/>
            <a:ext cx="10515600" cy="4452257"/>
          </a:xfrm>
        </p:spPr>
      </p:pic>
    </p:spTree>
    <p:extLst>
      <p:ext uri="{BB962C8B-B14F-4D97-AF65-F5344CB8AC3E}">
        <p14:creationId xmlns:p14="http://schemas.microsoft.com/office/powerpoint/2010/main" val="1759441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61053-62A0-874F-800A-7DEC69855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 3</a:t>
            </a:r>
          </a:p>
        </p:txBody>
      </p:sp>
      <p:pic>
        <p:nvPicPr>
          <p:cNvPr id="7" name="Content Placeholder 6" descr="A screenshot of a graph&#10;&#10;AI-generated content may be incorrect.">
            <a:extLst>
              <a:ext uri="{FF2B5EF4-FFF2-40B4-BE49-F238E27FC236}">
                <a16:creationId xmlns:a16="http://schemas.microsoft.com/office/drawing/2014/main" id="{6485449B-3E8E-6895-4D82-146DEAAAA8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7259"/>
            <a:ext cx="10515600" cy="4452257"/>
          </a:xfrm>
        </p:spPr>
      </p:pic>
    </p:spTree>
    <p:extLst>
      <p:ext uri="{BB962C8B-B14F-4D97-AF65-F5344CB8AC3E}">
        <p14:creationId xmlns:p14="http://schemas.microsoft.com/office/powerpoint/2010/main" val="3578219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1B5A0-39EE-AC42-9114-AE5F0921C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 4 a)</a:t>
            </a:r>
          </a:p>
        </p:txBody>
      </p:sp>
      <p:pic>
        <p:nvPicPr>
          <p:cNvPr id="7" name="Content Placeholder 6" descr="A graph with blue squares&#10;&#10;AI-generated content may be incorrect.">
            <a:extLst>
              <a:ext uri="{FF2B5EF4-FFF2-40B4-BE49-F238E27FC236}">
                <a16:creationId xmlns:a16="http://schemas.microsoft.com/office/drawing/2014/main" id="{8C402A6C-F1FE-4973-4767-3827C0C49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7259"/>
            <a:ext cx="10515600" cy="4452257"/>
          </a:xfrm>
        </p:spPr>
      </p:pic>
    </p:spTree>
    <p:extLst>
      <p:ext uri="{BB962C8B-B14F-4D97-AF65-F5344CB8AC3E}">
        <p14:creationId xmlns:p14="http://schemas.microsoft.com/office/powerpoint/2010/main" val="1590223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0EB90-49DC-B546-BB55-B85DF53E9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 4 b)</a:t>
            </a:r>
          </a:p>
        </p:txBody>
      </p:sp>
      <p:pic>
        <p:nvPicPr>
          <p:cNvPr id="6" name="Content Placeholder 5" descr="A graph with blue squares and numbers&#10;&#10;AI-generated content may be incorrect.">
            <a:extLst>
              <a:ext uri="{FF2B5EF4-FFF2-40B4-BE49-F238E27FC236}">
                <a16:creationId xmlns:a16="http://schemas.microsoft.com/office/drawing/2014/main" id="{6C4A3B1C-C3E5-FC47-62E8-D263D8CDB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7259"/>
            <a:ext cx="10515600" cy="4452257"/>
          </a:xfrm>
        </p:spPr>
      </p:pic>
    </p:spTree>
    <p:extLst>
      <p:ext uri="{BB962C8B-B14F-4D97-AF65-F5344CB8AC3E}">
        <p14:creationId xmlns:p14="http://schemas.microsoft.com/office/powerpoint/2010/main" val="2711498802"/>
      </p:ext>
    </p:extLst>
  </p:cSld>
  <p:clrMapOvr>
    <a:masterClrMapping/>
  </p:clrMapOvr>
</p:sld>
</file>

<file path=ppt/theme/theme1.xml><?xml version="1.0" encoding="utf-8"?>
<a:theme xmlns:a="http://schemas.openxmlformats.org/drawingml/2006/main" name="APS106_PPTX_Theme">
  <a:themeElements>
    <a:clrScheme name="Custom 5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17EE5"/>
      </a:accent1>
      <a:accent2>
        <a:srgbClr val="017EE5"/>
      </a:accent2>
      <a:accent3>
        <a:srgbClr val="017EE5"/>
      </a:accent3>
      <a:accent4>
        <a:srgbClr val="7B8994"/>
      </a:accent4>
      <a:accent5>
        <a:srgbClr val="7B8994"/>
      </a:accent5>
      <a:accent6>
        <a:srgbClr val="FF9933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PPTX_Theme" id="{D71ABBE9-7E6D-4E30-BD8F-2EB61EB32A2D}" vid="{056030BA-02C6-4208-ACCE-F1B550CC0A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APS106_PPTX_Theme</Template>
  <TotalTime>25594</TotalTime>
  <Words>1946</Words>
  <Application>Microsoft Macintosh PowerPoint</Application>
  <PresentationFormat>Widescreen</PresentationFormat>
  <Paragraphs>361</Paragraphs>
  <Slides>40</Slides>
  <Notes>17</Notes>
  <HiddenSlides>10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Calibri</vt:lpstr>
      <vt:lpstr>Courier</vt:lpstr>
      <vt:lpstr>Courier New</vt:lpstr>
      <vt:lpstr>MentiText</vt:lpstr>
      <vt:lpstr>Segoe UI</vt:lpstr>
      <vt:lpstr>Wingdings</vt:lpstr>
      <vt:lpstr>APS106_PPTX_Theme</vt:lpstr>
      <vt:lpstr>Lists: indexing and slicing.</vt:lpstr>
      <vt:lpstr>This Week’s Content</vt:lpstr>
      <vt:lpstr>But First! The Midterm…</vt:lpstr>
      <vt:lpstr>Midterm 1</vt:lpstr>
      <vt:lpstr>Question 1</vt:lpstr>
      <vt:lpstr>Question 2</vt:lpstr>
      <vt:lpstr>Question 3</vt:lpstr>
      <vt:lpstr>Question 4 a)</vt:lpstr>
      <vt:lpstr>Question 4 b)</vt:lpstr>
      <vt:lpstr>Question 5 a)</vt:lpstr>
      <vt:lpstr>Question 5 b)</vt:lpstr>
      <vt:lpstr>Online Tutorial</vt:lpstr>
      <vt:lpstr>Coffee Break with a TA!</vt:lpstr>
      <vt:lpstr>Next Midterm: March 18</vt:lpstr>
      <vt:lpstr>Motivation</vt:lpstr>
      <vt:lpstr>Motivation</vt:lpstr>
      <vt:lpstr>One way: Tables or Lists!</vt:lpstr>
      <vt:lpstr>Data Structures!</vt:lpstr>
      <vt:lpstr>Type: List</vt:lpstr>
      <vt:lpstr>List Elements</vt:lpstr>
      <vt:lpstr>List Operations (Indexing and Slicing)</vt:lpstr>
      <vt:lpstr>Nested Lists</vt:lpstr>
      <vt:lpstr>Nested Lists Example</vt:lpstr>
      <vt:lpstr>Let’s Code!</vt:lpstr>
      <vt:lpstr>List Mutability</vt:lpstr>
      <vt:lpstr>List Mutability Example</vt:lpstr>
      <vt:lpstr>Aliasing</vt:lpstr>
      <vt:lpstr>Aliasing Example (with Visualizer)</vt:lpstr>
      <vt:lpstr>Avoiding Aliasing</vt:lpstr>
      <vt:lpstr>Copying Lists and Avoiding Aliasing</vt:lpstr>
      <vt:lpstr>Avoiding Aliasing Example (with Visualizer)</vt:lpstr>
      <vt:lpstr>Let’s Code!</vt:lpstr>
      <vt:lpstr>Built-in Functions</vt:lpstr>
      <vt:lpstr>List Methods</vt:lpstr>
      <vt:lpstr>Adding Items to a List</vt:lpstr>
      <vt:lpstr>Removing Items from a List</vt:lpstr>
      <vt:lpstr>Is something in my list?</vt:lpstr>
      <vt:lpstr>Let’s Code!</vt:lpstr>
      <vt:lpstr>Mentimeter Checkpoint</vt:lpstr>
      <vt:lpstr>Lists: indexing and slicing.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Goodfellow</dc:creator>
  <cp:lastModifiedBy>Ben Kinsella</cp:lastModifiedBy>
  <cp:revision>173</cp:revision>
  <dcterms:created xsi:type="dcterms:W3CDTF">2021-11-03T00:49:37Z</dcterms:created>
  <dcterms:modified xsi:type="dcterms:W3CDTF">2025-02-24T14:36:14Z</dcterms:modified>
</cp:coreProperties>
</file>